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ms-office.activeX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activeX/activeX1.xml" ContentType="application/vnd.ms-office.activeX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notesMasterIdLst>
    <p:notesMasterId r:id="rId45"/>
  </p:notesMasterIdLst>
  <p:sldIdLst>
    <p:sldId id="256" r:id="rId2"/>
    <p:sldId id="258" r:id="rId3"/>
    <p:sldId id="259" r:id="rId4"/>
    <p:sldId id="260" r:id="rId5"/>
    <p:sldId id="261" r:id="rId6"/>
    <p:sldId id="262" r:id="rId7"/>
    <p:sldId id="296" r:id="rId8"/>
    <p:sldId id="263" r:id="rId9"/>
    <p:sldId id="264" r:id="rId10"/>
    <p:sldId id="265" r:id="rId11"/>
    <p:sldId id="298" r:id="rId12"/>
    <p:sldId id="266" r:id="rId13"/>
    <p:sldId id="267" r:id="rId14"/>
    <p:sldId id="272" r:id="rId15"/>
    <p:sldId id="273" r:id="rId16"/>
    <p:sldId id="274" r:id="rId17"/>
    <p:sldId id="275" r:id="rId18"/>
    <p:sldId id="276" r:id="rId19"/>
    <p:sldId id="277" r:id="rId20"/>
    <p:sldId id="293" r:id="rId21"/>
    <p:sldId id="294" r:id="rId22"/>
    <p:sldId id="268" r:id="rId23"/>
    <p:sldId id="269" r:id="rId24"/>
    <p:sldId id="271" r:id="rId25"/>
    <p:sldId id="278" r:id="rId26"/>
    <p:sldId id="279" r:id="rId27"/>
    <p:sldId id="280" r:id="rId28"/>
    <p:sldId id="281" r:id="rId29"/>
    <p:sldId id="282" r:id="rId30"/>
    <p:sldId id="297" r:id="rId31"/>
    <p:sldId id="299" r:id="rId32"/>
    <p:sldId id="295" r:id="rId33"/>
    <p:sldId id="284" r:id="rId34"/>
    <p:sldId id="285" r:id="rId35"/>
    <p:sldId id="286" r:id="rId36"/>
    <p:sldId id="300" r:id="rId37"/>
    <p:sldId id="287" r:id="rId38"/>
    <p:sldId id="289" r:id="rId39"/>
    <p:sldId id="288" r:id="rId40"/>
    <p:sldId id="290" r:id="rId41"/>
    <p:sldId id="301" r:id="rId42"/>
    <p:sldId id="291" r:id="rId43"/>
    <p:sldId id="292" r:id="rId4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712" autoAdjust="0"/>
  </p:normalViewPr>
  <p:slideViewPr>
    <p:cSldViewPr>
      <p:cViewPr varScale="1">
        <p:scale>
          <a:sx n="108" d="100"/>
          <a:sy n="108" d="100"/>
        </p:scale>
        <p:origin x="-170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96" y="76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1394F-14D0-4C33-AEC5-723D50C70E86}" type="datetimeFigureOut">
              <a:rPr lang="zh-CN" altLang="en-US" smtClean="0"/>
              <a:pPr/>
              <a:t>2016/3/31 Thursday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372AB-2A41-4757-997D-5E27F6C33E8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61A0D-391A-47CD-88E6-BBCD8C8C3AB5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4340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358B53-FBBC-49B2-BB6C-D6DAA79C6C98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100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BA65BFA-BE0A-4A00-A032-933A1D489E3D}" type="slidenum">
              <a:rPr lang="zh-CN" altLang="en-US" sz="1200"/>
              <a:pPr algn="r"/>
              <a:t>35</a:t>
            </a:fld>
            <a:endParaRPr lang="en-US" altLang="zh-CN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 bwMode="auto"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916113"/>
            <a:ext cx="7772400" cy="1470025"/>
          </a:xfrm>
        </p:spPr>
        <p:txBody>
          <a:bodyPr/>
          <a:lstStyle>
            <a:lvl1pPr>
              <a:defRPr sz="44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4113" y="3860800"/>
            <a:ext cx="6400800" cy="792163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 smtClean="0"/>
              <a:t>单击此处编辑母版副标题样式</a:t>
            </a:r>
            <a:endParaRPr lang="zh-CN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4535BB0E-AD91-45F1-9E82-8E2B72FCF132}" type="datetimeFigureOut">
              <a:rPr lang="zh-CN" altLang="en-US" smtClean="0"/>
              <a:pPr/>
              <a:t>2016/3/31 Thursday</a:t>
            </a:fld>
            <a:endParaRPr lang="zh-CN" alt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FF60FF8-1A8D-4964-AB89-CAEFB746223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35BB0E-AD91-45F1-9E82-8E2B72FCF132}" type="datetimeFigureOut">
              <a:rPr lang="zh-CN" altLang="en-US" smtClean="0"/>
              <a:pPr/>
              <a:t>2016/3/31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60FF8-1A8D-4964-AB89-CAEFB746223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17475"/>
            <a:ext cx="2057400" cy="56769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17475"/>
            <a:ext cx="6019800" cy="56769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35BB0E-AD91-45F1-9E82-8E2B72FCF132}" type="datetimeFigureOut">
              <a:rPr lang="zh-CN" altLang="en-US" smtClean="0"/>
              <a:pPr/>
              <a:t>2016/3/31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60FF8-1A8D-4964-AB89-CAEFB746223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7794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9D8AAA4A-DE8A-4209-8F8A-1342B2A69DC5}" type="datetime1">
              <a:rPr lang="zh-CN" altLang="en-US"/>
              <a:pPr/>
              <a:t>2016/3/31 Thursday</a:t>
            </a:fld>
            <a:endParaRPr lang="zh-CN" altLang="en-US" sz="180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613413F1-7CAC-4748-AA87-357489EA81EC}" type="slidenum">
              <a:rPr lang="zh-CN" altLang="en-US"/>
              <a:pPr/>
              <a:t>‹#›</a:t>
            </a:fld>
            <a:endParaRPr lang="zh-CN" altLang="en-US" sz="18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35BB0E-AD91-45F1-9E82-8E2B72FCF132}" type="datetimeFigureOut">
              <a:rPr lang="zh-CN" altLang="en-US" smtClean="0"/>
              <a:pPr/>
              <a:t>2016/3/31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60FF8-1A8D-4964-AB89-CAEFB746223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35BB0E-AD91-45F1-9E82-8E2B72FCF132}" type="datetimeFigureOut">
              <a:rPr lang="zh-CN" altLang="en-US" smtClean="0"/>
              <a:pPr/>
              <a:t>2016/3/31 Thursday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60FF8-1A8D-4964-AB89-CAEFB746223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35BB0E-AD91-45F1-9E82-8E2B72FCF132}" type="datetimeFigureOut">
              <a:rPr lang="zh-CN" altLang="en-US" smtClean="0"/>
              <a:pPr/>
              <a:t>2016/3/31 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60FF8-1A8D-4964-AB89-CAEFB746223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35BB0E-AD91-45F1-9E82-8E2B72FCF132}" type="datetimeFigureOut">
              <a:rPr lang="zh-CN" altLang="en-US" smtClean="0"/>
              <a:pPr/>
              <a:t>2016/3/31 Thursday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60FF8-1A8D-4964-AB89-CAEFB746223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35BB0E-AD91-45F1-9E82-8E2B72FCF132}" type="datetimeFigureOut">
              <a:rPr lang="zh-CN" altLang="en-US" smtClean="0"/>
              <a:pPr/>
              <a:t>2016/3/31 Thursday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60FF8-1A8D-4964-AB89-CAEFB746223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35BB0E-AD91-45F1-9E82-8E2B72FCF132}" type="datetimeFigureOut">
              <a:rPr lang="zh-CN" altLang="en-US" smtClean="0"/>
              <a:pPr/>
              <a:t>2016/3/31 Thursday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60FF8-1A8D-4964-AB89-CAEFB746223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35BB0E-AD91-45F1-9E82-8E2B72FCF132}" type="datetimeFigureOut">
              <a:rPr lang="zh-CN" altLang="en-US" smtClean="0"/>
              <a:pPr/>
              <a:t>2016/3/31 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60FF8-1A8D-4964-AB89-CAEFB746223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35BB0E-AD91-45F1-9E82-8E2B72FCF132}" type="datetimeFigureOut">
              <a:rPr lang="zh-CN" altLang="en-US" smtClean="0"/>
              <a:pPr/>
              <a:t>2016/3/31 Thursday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60FF8-1A8D-4964-AB89-CAEFB746223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5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7475"/>
            <a:ext cx="8229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4535BB0E-AD91-45F1-9E82-8E2B72FCF132}" type="datetimeFigureOut">
              <a:rPr lang="zh-CN" altLang="en-US" smtClean="0"/>
              <a:pPr/>
              <a:t>2016/3/31 Thursday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FF60FF8-1A8D-4964-AB89-CAEFB746223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黑体" pitchFamily="49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istrator\Desktop\&#25293;&#21334;&#29289;&#21697;PPT\&#23041;&#24265;&#26031;-&#22885;&#26519;&#21305;&#20811;&#40723;&#21495;&#26354;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notesSlide" Target="../notesSlides/notesSlid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90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67544" y="1916832"/>
            <a:ext cx="7772400" cy="720079"/>
          </a:xfrm>
        </p:spPr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真情手牵手 爱心满校园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71600" y="4365104"/>
            <a:ext cx="7200800" cy="1296144"/>
          </a:xfrm>
        </p:spPr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实验小学部第八届“爱心拍卖”活动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5" name="威廉斯-奥林匹克鼓号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screen"/>
          <a:stretch>
            <a:fillRect/>
          </a:stretch>
        </p:blipFill>
        <p:spPr>
          <a:xfrm>
            <a:off x="8100392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55576" y="548680"/>
            <a:ext cx="4824536" cy="864096"/>
          </a:xfrm>
        </p:spPr>
        <p:txBody>
          <a:bodyPr vert="horz"/>
          <a:lstStyle/>
          <a:p>
            <a:pPr fontAlgn="auto">
              <a:spcAft>
                <a:spcPts val="0"/>
              </a:spcAft>
              <a:defRPr/>
            </a:pPr>
            <a:r>
              <a:rPr sz="3200" dirty="0" err="1" smtClean="0"/>
              <a:t>尼波尔手工纯山羊绒围巾</a:t>
            </a:r>
            <a:endParaRPr sz="3200" dirty="0"/>
          </a:p>
        </p:txBody>
      </p:sp>
      <p:pic>
        <p:nvPicPr>
          <p:cNvPr id="7" name="图片占位符 6" descr="695995468.jpg"/>
          <p:cNvPicPr>
            <a:picLocks noGrp="1" noChangeAspect="1"/>
          </p:cNvPicPr>
          <p:nvPr>
            <p:ph type="pic"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755576" y="1700808"/>
            <a:ext cx="5291137" cy="3968750"/>
          </a:xfrm>
        </p:spPr>
      </p:pic>
      <p:sp>
        <p:nvSpPr>
          <p:cNvPr id="13315" name="文本占位符 5"/>
          <p:cNvSpPr>
            <a:spLocks noGrp="1"/>
          </p:cNvSpPr>
          <p:nvPr>
            <p:ph type="body" sz="half" idx="2"/>
          </p:nvPr>
        </p:nvSpPr>
        <p:spPr>
          <a:xfrm>
            <a:off x="7020272" y="4797152"/>
            <a:ext cx="1224136" cy="804862"/>
          </a:xfrm>
        </p:spPr>
        <p:txBody>
          <a:bodyPr/>
          <a:lstStyle/>
          <a:p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捐赠者：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2015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级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班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李行健</a:t>
            </a:r>
          </a:p>
        </p:txBody>
      </p:sp>
      <p:pic>
        <p:nvPicPr>
          <p:cNvPr id="13316" name="图片 7" descr="127553662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948264" y="2276872"/>
            <a:ext cx="1492250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Administrator\Desktop\小图\IMG_248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544" y="1052736"/>
            <a:ext cx="3511550" cy="5267325"/>
          </a:xfrm>
          <a:prstGeom prst="rect">
            <a:avLst/>
          </a:prstGeom>
          <a:noFill/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中国云锦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4499992" y="1268760"/>
            <a:ext cx="4114800" cy="4525962"/>
          </a:xfrm>
        </p:spPr>
        <p:txBody>
          <a:bodyPr/>
          <a:lstStyle/>
          <a:p>
            <a:r>
              <a:rPr lang="zh-CN" altLang="en-US" dirty="0" smtClean="0"/>
              <a:t>云锦因图案花纹典雅优美，色彩装饰绚丽庄重，宛如天上美丽的云霞而得名，是中华民族珍贵的历史文化遗产之一。</a:t>
            </a:r>
            <a:endParaRPr lang="en-US" altLang="zh-CN" dirty="0" smtClean="0"/>
          </a:p>
          <a:p>
            <a:r>
              <a:rPr lang="zh-CN" altLang="en-US" dirty="0" smtClean="0"/>
              <a:t>捐赠人：徐红校长</a:t>
            </a:r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拍品介绍：丝绸画</a:t>
            </a:r>
            <a:r>
              <a:rPr lang="en-US" altLang="zh-CN" dirty="0"/>
              <a:t>—</a:t>
            </a:r>
            <a:r>
              <a:rPr lang="zh-CN" altLang="en-US" dirty="0"/>
              <a:t>重庆吊脚楼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84784"/>
            <a:ext cx="5312292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丝绸文化和丝绸工艺品是我国传统的艺术，以丝绸作为中国书画的载体，被称为“帛画、绢画、锦画”，有着悠久的历史和艺术价值。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这幅拍品是在丝绸上画出了山城重庆的吊脚楼，生动地再现了当地人民的生活方式，具有展示和收藏的价值。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28130" y="5340943"/>
            <a:ext cx="1720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捐赠者： </a:t>
            </a:r>
            <a:endParaRPr lang="en-US" altLang="zh-CN" dirty="0" smtClean="0"/>
          </a:p>
          <a:p>
            <a:r>
              <a:rPr lang="zh-CN" altLang="en-US" dirty="0" smtClean="0"/>
              <a:t>二（</a:t>
            </a:r>
            <a:r>
              <a:rPr lang="en-US" altLang="zh-CN" dirty="0" smtClean="0"/>
              <a:t>1</a:t>
            </a:r>
            <a:r>
              <a:rPr lang="zh-CN" altLang="en-US" dirty="0" smtClean="0"/>
              <a:t>）班</a:t>
            </a:r>
            <a:endParaRPr lang="en-US" altLang="zh-CN" dirty="0" smtClean="0"/>
          </a:p>
          <a:p>
            <a:r>
              <a:rPr lang="zh-CN" altLang="en-US" dirty="0" smtClean="0"/>
              <a:t>陈嘉熙</a:t>
            </a:r>
            <a:endParaRPr lang="zh-CN" altLang="en-US" dirty="0"/>
          </a:p>
        </p:txBody>
      </p:sp>
      <p:pic>
        <p:nvPicPr>
          <p:cNvPr id="23553" name="Picture 1" descr="C:\Users\Administrator\Desktop\小图\IMG_248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84168" y="1268760"/>
            <a:ext cx="2664296" cy="39964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76865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8568952" cy="1152128"/>
          </a:xfrm>
        </p:spPr>
        <p:txBody>
          <a:bodyPr/>
          <a:lstStyle/>
          <a:p>
            <a:pPr marL="182880" indent="0">
              <a:buNone/>
            </a:pPr>
            <a:r>
              <a:rPr lang="zh-CN" altLang="en-US" sz="2800" dirty="0"/>
              <a:t>全新</a:t>
            </a:r>
            <a:r>
              <a:rPr lang="en-US" altLang="zh-CN" sz="2800" dirty="0"/>
              <a:t>Kindle </a:t>
            </a:r>
            <a:r>
              <a:rPr lang="en-US" altLang="zh-CN" sz="2800" dirty="0" err="1"/>
              <a:t>Paperwhite</a:t>
            </a:r>
            <a:r>
              <a:rPr lang="zh-CN" altLang="en-US" sz="2800" dirty="0"/>
              <a:t>电子书阅读器</a:t>
            </a:r>
            <a:r>
              <a:rPr lang="zh-CN" altLang="en-US" sz="2800" dirty="0" smtClean="0"/>
              <a:t>：</a:t>
            </a:r>
            <a:r>
              <a:rPr lang="en-US" altLang="zh-CN" sz="2800" dirty="0" smtClean="0"/>
              <a:t/>
            </a:r>
            <a:br>
              <a:rPr lang="en-US" altLang="zh-CN" sz="2800" dirty="0" smtClean="0"/>
            </a:br>
            <a:r>
              <a:rPr lang="en-US" altLang="zh-CN" sz="2800" dirty="0" smtClean="0"/>
              <a:t>300 </a:t>
            </a:r>
            <a:r>
              <a:rPr lang="en-US" altLang="zh-CN" sz="2800" dirty="0" err="1"/>
              <a:t>ppi</a:t>
            </a:r>
            <a:r>
              <a:rPr lang="zh-CN" altLang="en-US" sz="2800" dirty="0"/>
              <a:t>电子墨水触控屏、内置阅读灯、超长续航 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9512" y="1484784"/>
            <a:ext cx="1800200" cy="5211960"/>
          </a:xfrm>
        </p:spPr>
        <p:txBody>
          <a:bodyPr>
            <a:normAutofit fontScale="40000" lnSpcReduction="20000"/>
          </a:bodyPr>
          <a:lstStyle/>
          <a:p>
            <a:r>
              <a:rPr lang="en-US" altLang="zh-CN" dirty="0"/>
              <a:t>• </a:t>
            </a:r>
            <a:r>
              <a:rPr lang="en-US" altLang="zh-CN" dirty="0" smtClean="0"/>
              <a:t>300 </a:t>
            </a:r>
            <a:r>
              <a:rPr lang="en-US" altLang="zh-CN" dirty="0" err="1"/>
              <a:t>ppi</a:t>
            </a:r>
            <a:r>
              <a:rPr lang="zh-CN" altLang="en-US" dirty="0"/>
              <a:t>超清晰显示屏，像素较上一代</a:t>
            </a:r>
            <a:r>
              <a:rPr lang="en-US" altLang="zh-CN" dirty="0"/>
              <a:t>Kindle </a:t>
            </a:r>
            <a:r>
              <a:rPr lang="en-US" altLang="zh-CN" dirty="0" err="1"/>
              <a:t>Paperwhite</a:t>
            </a:r>
            <a:r>
              <a:rPr lang="zh-CN" altLang="en-US" dirty="0"/>
              <a:t>提高一倍，显示效果堪比激光刻印，日光下也无反光干扰</a:t>
            </a:r>
            <a:r>
              <a:rPr lang="en-US" altLang="zh-CN" dirty="0"/>
              <a:t>——</a:t>
            </a:r>
            <a:r>
              <a:rPr lang="zh-CN" altLang="en-US" dirty="0"/>
              <a:t>完美还原纸书阅读体验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endParaRPr lang="zh-CN" altLang="en-US" dirty="0"/>
          </a:p>
          <a:p>
            <a:r>
              <a:rPr lang="en-US" altLang="zh-CN" dirty="0"/>
              <a:t>• </a:t>
            </a:r>
            <a:r>
              <a:rPr lang="zh-CN" altLang="en-US" dirty="0"/>
              <a:t>比纸书还轻巧，上千本图书随身携带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endParaRPr lang="zh-CN" altLang="en-US" dirty="0"/>
          </a:p>
          <a:p>
            <a:r>
              <a:rPr lang="en-US" altLang="zh-CN" dirty="0"/>
              <a:t>• </a:t>
            </a:r>
            <a:r>
              <a:rPr lang="zh-CN" altLang="en-US" dirty="0"/>
              <a:t>内置阅读灯可随意调节亮度，在任何光线下均可享受舒适的阅读体验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endParaRPr lang="zh-CN" altLang="en-US" dirty="0"/>
          </a:p>
          <a:p>
            <a:r>
              <a:rPr lang="en-US" altLang="zh-CN" dirty="0"/>
              <a:t>• </a:t>
            </a:r>
            <a:r>
              <a:rPr lang="zh-CN" altLang="en-US" dirty="0"/>
              <a:t>一次充电可维持数周，而非数日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endParaRPr lang="zh-CN" altLang="en-US" dirty="0"/>
          </a:p>
          <a:p>
            <a:r>
              <a:rPr lang="en-US" altLang="zh-CN" dirty="0"/>
              <a:t>• </a:t>
            </a:r>
            <a:r>
              <a:rPr lang="zh-CN" altLang="en-US" dirty="0"/>
              <a:t>内置多种阅读辅助工具：字体调节、</a:t>
            </a:r>
            <a:r>
              <a:rPr lang="en-US" altLang="zh-CN" dirty="0"/>
              <a:t>X-Ray</a:t>
            </a:r>
            <a:r>
              <a:rPr lang="zh-CN" altLang="en-US" dirty="0"/>
              <a:t>、社交分享；更有为帮助英语学习的内置词典、生词本、生词提示 等工具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12776"/>
            <a:ext cx="5229200" cy="52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15808" y="1772816"/>
            <a:ext cx="17281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亚马逊价格：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dirty="0" smtClean="0">
                <a:solidFill>
                  <a:srgbClr val="FF0000"/>
                </a:solidFill>
              </a:rPr>
              <a:t>CNY 958.00</a:t>
            </a:r>
          </a:p>
          <a:p>
            <a:endParaRPr lang="en-US" altLang="zh-CN" dirty="0">
              <a:solidFill>
                <a:srgbClr val="FF0000"/>
              </a:solidFill>
            </a:endParaRPr>
          </a:p>
          <a:p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dirty="0">
              <a:solidFill>
                <a:srgbClr val="FF0000"/>
              </a:solidFill>
            </a:endParaRPr>
          </a:p>
          <a:p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24328" y="5013176"/>
            <a:ext cx="136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捐赠者： 二（</a:t>
            </a:r>
            <a:r>
              <a:rPr lang="en-US" altLang="zh-CN" dirty="0" smtClean="0"/>
              <a:t>1</a:t>
            </a:r>
            <a:r>
              <a:rPr lang="zh-CN" altLang="en-US" dirty="0" smtClean="0"/>
              <a:t>）班</a:t>
            </a:r>
            <a:endParaRPr lang="en-US" altLang="zh-CN" dirty="0" smtClean="0"/>
          </a:p>
          <a:p>
            <a:r>
              <a:rPr lang="zh-CN" altLang="en-US" dirty="0"/>
              <a:t>刘奕然</a:t>
            </a:r>
          </a:p>
        </p:txBody>
      </p:sp>
    </p:spTree>
    <p:extLst>
      <p:ext uri="{BB962C8B-B14F-4D97-AF65-F5344CB8AC3E}">
        <p14:creationId xmlns="" xmlns:p14="http://schemas.microsoft.com/office/powerpoint/2010/main" val="2121460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haiyan\Desktop\二年级\image1.JP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1628800"/>
            <a:ext cx="3214710" cy="2381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0" y="40466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779912" y="476672"/>
            <a:ext cx="4824536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500" dirty="0" smtClean="0">
                <a:solidFill>
                  <a:srgbClr val="333333"/>
                </a:solidFill>
                <a:latin typeface="Calibri" pitchFamily="34" charset="0"/>
                <a:ea typeface="华文行楷" pitchFamily="2" charset="-122"/>
                <a:cs typeface="Times New Roman" pitchFamily="18" charset="0"/>
              </a:rPr>
              <a:t>       </a:t>
            </a:r>
            <a:r>
              <a:rPr lang="zh-CN" sz="1500" dirty="0" smtClean="0">
                <a:solidFill>
                  <a:srgbClr val="333333"/>
                </a:solidFill>
                <a:latin typeface="Calibri" pitchFamily="34" charset="0"/>
                <a:ea typeface="华文行楷" pitchFamily="2" charset="-122"/>
                <a:cs typeface="Times New Roman" pitchFamily="18" charset="0"/>
              </a:rPr>
              <a:t>乐高</a:t>
            </a:r>
            <a:r>
              <a:rPr lang="zh-CN" sz="1500" dirty="0">
                <a:solidFill>
                  <a:srgbClr val="333333"/>
                </a:solidFill>
                <a:latin typeface="Calibri" pitchFamily="34" charset="0"/>
                <a:ea typeface="华文行楷" pitchFamily="2" charset="-122"/>
                <a:cs typeface="Times New Roman" pitchFamily="18" charset="0"/>
              </a:rPr>
              <a:t>积木的发明者是奥勒</a:t>
            </a:r>
            <a:r>
              <a:rPr lang="zh-CN" altLang="zh-CN" sz="1500" dirty="0">
                <a:solidFill>
                  <a:srgbClr val="333333"/>
                </a:solidFill>
                <a:latin typeface="Calibri" pitchFamily="34" charset="0"/>
                <a:ea typeface="华文行楷" pitchFamily="2" charset="-122"/>
                <a:cs typeface="Times New Roman" pitchFamily="18" charset="0"/>
              </a:rPr>
              <a:t>·</a:t>
            </a:r>
            <a:r>
              <a:rPr lang="zh-CN" sz="1500" dirty="0">
                <a:solidFill>
                  <a:srgbClr val="333333"/>
                </a:solidFill>
                <a:latin typeface="Calibri" pitchFamily="34" charset="0"/>
                <a:ea typeface="华文行楷" pitchFamily="2" charset="-122"/>
                <a:cs typeface="Times New Roman" pitchFamily="18" charset="0"/>
              </a:rPr>
              <a:t>基奥克， </a:t>
            </a:r>
            <a:r>
              <a:rPr lang="en-US" altLang="zh-CN" sz="1500" dirty="0">
                <a:solidFill>
                  <a:srgbClr val="333333"/>
                </a:solidFill>
                <a:latin typeface="Calibri" pitchFamily="34" charset="0"/>
                <a:ea typeface="华文行楷" pitchFamily="2" charset="-122"/>
                <a:cs typeface="Times New Roman" pitchFamily="18" charset="0"/>
              </a:rPr>
              <a:t>1891</a:t>
            </a:r>
            <a:r>
              <a:rPr lang="zh-CN" altLang="en-US" sz="1500" dirty="0">
                <a:solidFill>
                  <a:srgbClr val="333333"/>
                </a:solidFill>
                <a:latin typeface="Calibri" pitchFamily="34" charset="0"/>
                <a:ea typeface="华文行楷" pitchFamily="2" charset="-122"/>
                <a:cs typeface="Times New Roman" pitchFamily="18" charset="0"/>
              </a:rPr>
              <a:t>年生于丹麦。他有一手精湛的木匠手艺，年轻时就热衷于制作各种小玩具，出自他手的小飞机、汽车、动物个个形态逼真、惟妙惟肖。</a:t>
            </a:r>
            <a:r>
              <a:rPr lang="en-US" altLang="zh-CN" sz="1500" dirty="0">
                <a:solidFill>
                  <a:srgbClr val="333333"/>
                </a:solidFill>
                <a:latin typeface="Calibri" pitchFamily="34" charset="0"/>
                <a:ea typeface="华文行楷" pitchFamily="2" charset="-122"/>
                <a:cs typeface="Times New Roman" pitchFamily="18" charset="0"/>
              </a:rPr>
              <a:t>1934</a:t>
            </a:r>
            <a:r>
              <a:rPr lang="zh-CN" altLang="en-US" sz="1500" dirty="0">
                <a:solidFill>
                  <a:srgbClr val="333333"/>
                </a:solidFill>
                <a:latin typeface="Calibri" pitchFamily="34" charset="0"/>
                <a:ea typeface="华文行楷" pitchFamily="2" charset="-122"/>
                <a:cs typeface="Times New Roman" pitchFamily="18" charset="0"/>
              </a:rPr>
              <a:t>年，他为自己的积木玩具设计了“乐高”商标。通过不同人的不同组合，甚至同一人的不同巧思，乐高积木可以构建出不同的世界。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500" dirty="0" smtClean="0">
                <a:solidFill>
                  <a:srgbClr val="333333"/>
                </a:solidFill>
                <a:latin typeface="Calibri" pitchFamily="34" charset="0"/>
                <a:ea typeface="华文行楷" pitchFamily="2" charset="-122"/>
                <a:cs typeface="Times New Roman" pitchFamily="18" charset="0"/>
              </a:rPr>
              <a:t>        乐高摩托车</a:t>
            </a:r>
            <a:r>
              <a:rPr lang="zh-CN" altLang="en-US" sz="1500" dirty="0">
                <a:solidFill>
                  <a:srgbClr val="333333"/>
                </a:solidFill>
                <a:latin typeface="Calibri" pitchFamily="34" charset="0"/>
                <a:ea typeface="华文行楷" pitchFamily="2" charset="-122"/>
                <a:cs typeface="Times New Roman" pitchFamily="18" charset="0"/>
              </a:rPr>
              <a:t>介绍：买一</a:t>
            </a:r>
            <a:r>
              <a:rPr lang="zh-CN" altLang="en-US" sz="1500" dirty="0" smtClean="0">
                <a:solidFill>
                  <a:srgbClr val="333333"/>
                </a:solidFill>
                <a:latin typeface="Calibri" pitchFamily="34" charset="0"/>
                <a:ea typeface="华文行楷" pitchFamily="2" charset="-122"/>
                <a:cs typeface="Times New Roman" pitchFamily="18" charset="0"/>
              </a:rPr>
              <a:t>辆摩托车</a:t>
            </a:r>
            <a:r>
              <a:rPr lang="zh-CN" altLang="en-US" sz="1500" dirty="0">
                <a:solidFill>
                  <a:srgbClr val="333333"/>
                </a:solidFill>
                <a:latin typeface="Calibri" pitchFamily="34" charset="0"/>
                <a:ea typeface="华文行楷" pitchFamily="2" charset="-122"/>
                <a:cs typeface="Times New Roman" pitchFamily="18" charset="0"/>
              </a:rPr>
              <a:t>不如自己做一</a:t>
            </a:r>
            <a:r>
              <a:rPr lang="zh-CN" altLang="en-US" sz="1500" dirty="0" smtClean="0">
                <a:solidFill>
                  <a:srgbClr val="333333"/>
                </a:solidFill>
                <a:latin typeface="Calibri" pitchFamily="34" charset="0"/>
                <a:ea typeface="华文行楷" pitchFamily="2" charset="-122"/>
                <a:cs typeface="Times New Roman" pitchFamily="18" charset="0"/>
              </a:rPr>
              <a:t>辆摩托车</a:t>
            </a:r>
            <a:r>
              <a:rPr lang="zh-CN" altLang="en-US" sz="1500" dirty="0">
                <a:solidFill>
                  <a:srgbClr val="333333"/>
                </a:solidFill>
                <a:latin typeface="Calibri" pitchFamily="34" charset="0"/>
                <a:ea typeface="华文行楷" pitchFamily="2" charset="-122"/>
                <a:cs typeface="Times New Roman" pitchFamily="18" charset="0"/>
              </a:rPr>
              <a:t>，当自己的双手搭建积木</a:t>
            </a:r>
            <a:r>
              <a:rPr lang="en-US" altLang="zh-CN" sz="1500" dirty="0">
                <a:solidFill>
                  <a:srgbClr val="333333"/>
                </a:solidFill>
                <a:latin typeface="Calibri" pitchFamily="34" charset="0"/>
                <a:ea typeface="华文行楷" pitchFamily="2" charset="-122"/>
                <a:cs typeface="Times New Roman" pitchFamily="18" charset="0"/>
              </a:rPr>
              <a:t>+</a:t>
            </a:r>
            <a:r>
              <a:rPr lang="zh-CN" altLang="en-US" sz="1500" dirty="0">
                <a:solidFill>
                  <a:srgbClr val="333333"/>
                </a:solidFill>
                <a:latin typeface="Calibri" pitchFamily="34" charset="0"/>
                <a:ea typeface="华文行楷" pitchFamily="2" charset="-122"/>
                <a:cs typeface="Times New Roman" pitchFamily="18" charset="0"/>
              </a:rPr>
              <a:t>组装</a:t>
            </a:r>
            <a:r>
              <a:rPr lang="en-US" altLang="zh-CN" sz="1500" dirty="0">
                <a:solidFill>
                  <a:srgbClr val="333333"/>
                </a:solidFill>
                <a:latin typeface="Calibri" pitchFamily="34" charset="0"/>
                <a:ea typeface="华文行楷" pitchFamily="2" charset="-122"/>
                <a:cs typeface="Times New Roman" pitchFamily="18" charset="0"/>
              </a:rPr>
              <a:t>+</a:t>
            </a:r>
            <a:r>
              <a:rPr lang="zh-CN" altLang="en-US" sz="1500" dirty="0">
                <a:solidFill>
                  <a:srgbClr val="333333"/>
                </a:solidFill>
                <a:latin typeface="Calibri" pitchFamily="34" charset="0"/>
                <a:ea typeface="华文行楷" pitchFamily="2" charset="-122"/>
                <a:cs typeface="Times New Roman" pitchFamily="18" charset="0"/>
              </a:rPr>
              <a:t>齿轮</a:t>
            </a:r>
            <a:r>
              <a:rPr lang="en-US" altLang="zh-CN" sz="1500" dirty="0">
                <a:solidFill>
                  <a:srgbClr val="333333"/>
                </a:solidFill>
                <a:latin typeface="Calibri" pitchFamily="34" charset="0"/>
                <a:ea typeface="华文行楷" pitchFamily="2" charset="-122"/>
                <a:cs typeface="Times New Roman" pitchFamily="18" charset="0"/>
              </a:rPr>
              <a:t>+</a:t>
            </a:r>
            <a:r>
              <a:rPr lang="zh-CN" altLang="en-US" sz="1500" dirty="0">
                <a:solidFill>
                  <a:srgbClr val="333333"/>
                </a:solidFill>
                <a:latin typeface="Calibri" pitchFamily="34" charset="0"/>
                <a:ea typeface="华文行楷" pitchFamily="2" charset="-122"/>
                <a:cs typeface="Times New Roman" pitchFamily="18" charset="0"/>
              </a:rPr>
              <a:t>橡皮筋的时候，自信满满。这是一个提升自信和动手能力的搭建。今天看谁幸运地用爱心换取这份属于你的快乐！</a:t>
            </a:r>
          </a:p>
        </p:txBody>
      </p:sp>
      <p:pic>
        <p:nvPicPr>
          <p:cNvPr id="1026" name="Picture 2" descr="H:\15213606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H="1" flipV="1">
            <a:off x="2771798" y="3212976"/>
            <a:ext cx="6081509" cy="3239028"/>
          </a:xfrm>
          <a:prstGeom prst="rect">
            <a:avLst/>
          </a:prstGeom>
          <a:noFill/>
        </p:spPr>
      </p:pic>
      <p:sp>
        <p:nvSpPr>
          <p:cNvPr id="6" name="标题 3"/>
          <p:cNvSpPr txBox="1">
            <a:spLocks/>
          </p:cNvSpPr>
          <p:nvPr/>
        </p:nvSpPr>
        <p:spPr bwMode="auto">
          <a:xfrm>
            <a:off x="323528" y="476672"/>
            <a:ext cx="316835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乐高摩托车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4725144"/>
            <a:ext cx="1720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捐赠者： </a:t>
            </a:r>
            <a:endParaRPr lang="en-US" altLang="zh-CN" dirty="0" smtClean="0"/>
          </a:p>
          <a:p>
            <a:r>
              <a:rPr lang="zh-CN" altLang="en-US" dirty="0" smtClean="0"/>
              <a:t>二（</a:t>
            </a:r>
            <a:r>
              <a:rPr lang="en-US" altLang="zh-CN" dirty="0" smtClean="0"/>
              <a:t>2</a:t>
            </a:r>
            <a:r>
              <a:rPr lang="zh-CN" altLang="en-US" dirty="0" smtClean="0"/>
              <a:t>）班</a:t>
            </a:r>
            <a:endParaRPr lang="en-US" altLang="zh-CN" dirty="0" smtClean="0"/>
          </a:p>
          <a:p>
            <a:r>
              <a:rPr lang="zh-CN" altLang="en-US" dirty="0" smtClean="0"/>
              <a:t>李文凯</a:t>
            </a:r>
            <a:endParaRPr lang="zh-CN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8.qhimg.com/t0160718864d596862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705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标题 1"/>
          <p:cNvSpPr>
            <a:spLocks noGrp="1"/>
          </p:cNvSpPr>
          <p:nvPr>
            <p:ph type="ctrTitle"/>
          </p:nvPr>
        </p:nvSpPr>
        <p:spPr>
          <a:xfrm>
            <a:off x="0" y="0"/>
            <a:ext cx="3276600" cy="860425"/>
          </a:xfrm>
        </p:spPr>
        <p:txBody>
          <a:bodyPr/>
          <a:lstStyle/>
          <a:p>
            <a:pPr eaLnBrk="1" hangingPunct="1"/>
            <a:r>
              <a:rPr lang="zh-CN" altLang="en-US" sz="4800" b="1" smtClean="0">
                <a:solidFill>
                  <a:srgbClr val="7030A0"/>
                </a:solidFill>
              </a:rPr>
              <a:t>拍卖品介绍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0" y="836613"/>
            <a:ext cx="9685338" cy="2376487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altLang="zh-CN" sz="2800" b="1" dirty="0" smtClean="0">
                <a:solidFill>
                  <a:schemeClr val="bg1"/>
                </a:solidFill>
                <a:latin typeface="+mn-ea"/>
              </a:rPr>
              <a:t>    </a:t>
            </a:r>
            <a:r>
              <a:rPr lang="zh-CN" altLang="zh-CN" sz="2400" b="1" dirty="0" smtClean="0">
                <a:solidFill>
                  <a:schemeClr val="bg1"/>
                </a:solidFill>
                <a:latin typeface="+mj-ea"/>
                <a:ea typeface="+mj-ea"/>
              </a:rPr>
              <a:t>长城是我国伟大工程之一，也是世界七大奇迹之一。它西起嘉峪关，东至山海关，全长约</a:t>
            </a:r>
            <a:r>
              <a:rPr lang="en-US" altLang="zh-CN" sz="2400" b="1" dirty="0" smtClean="0">
                <a:solidFill>
                  <a:schemeClr val="bg1"/>
                </a:solidFill>
                <a:latin typeface="+mj-ea"/>
                <a:ea typeface="+mj-ea"/>
              </a:rPr>
              <a:t>6700</a:t>
            </a:r>
            <a:r>
              <a:rPr lang="zh-CN" altLang="zh-CN" sz="2400" b="1" dirty="0" smtClean="0">
                <a:solidFill>
                  <a:schemeClr val="bg1"/>
                </a:solidFill>
                <a:latin typeface="+mj-ea"/>
                <a:ea typeface="+mj-ea"/>
              </a:rPr>
              <a:t>公里。</a:t>
            </a:r>
            <a:r>
              <a:rPr lang="en-US" altLang="zh-CN" sz="2400" b="1" dirty="0" smtClean="0">
                <a:solidFill>
                  <a:schemeClr val="bg1"/>
                </a:solidFill>
                <a:latin typeface="+mj-ea"/>
                <a:ea typeface="+mj-ea"/>
              </a:rPr>
              <a:t>2002</a:t>
            </a:r>
            <a:r>
              <a:rPr lang="zh-CN" altLang="zh-CN" sz="2400" b="1" dirty="0" smtClean="0">
                <a:solidFill>
                  <a:schemeClr val="bg1"/>
                </a:solidFill>
                <a:latin typeface="+mj-ea"/>
                <a:ea typeface="+mj-ea"/>
              </a:rPr>
              <a:t>年，中国人民银行发行了这套纪念币，面额</a:t>
            </a:r>
            <a:r>
              <a:rPr lang="en-US" altLang="zh-CN" sz="2400" b="1" dirty="0" smtClean="0">
                <a:solidFill>
                  <a:schemeClr val="bg1"/>
                </a:solidFill>
                <a:latin typeface="+mj-ea"/>
                <a:ea typeface="+mj-ea"/>
              </a:rPr>
              <a:t>5</a:t>
            </a:r>
            <a:r>
              <a:rPr lang="zh-CN" altLang="zh-CN" sz="2400" b="1" dirty="0" smtClean="0">
                <a:solidFill>
                  <a:schemeClr val="bg1"/>
                </a:solidFill>
                <a:latin typeface="+mj-ea"/>
                <a:ea typeface="+mj-ea"/>
              </a:rPr>
              <a:t>元，发行量</a:t>
            </a:r>
            <a:r>
              <a:rPr lang="en-US" altLang="zh-CN" sz="2400" b="1" dirty="0" smtClean="0">
                <a:solidFill>
                  <a:schemeClr val="bg1"/>
                </a:solidFill>
                <a:latin typeface="+mj-ea"/>
                <a:ea typeface="+mj-ea"/>
              </a:rPr>
              <a:t>1000</a:t>
            </a:r>
            <a:r>
              <a:rPr lang="zh-CN" altLang="zh-CN" sz="2400" b="1" dirty="0" smtClean="0">
                <a:solidFill>
                  <a:schemeClr val="bg1"/>
                </a:solidFill>
                <a:latin typeface="+mj-ea"/>
                <a:ea typeface="+mj-ea"/>
              </a:rPr>
              <a:t>万套。</a:t>
            </a:r>
            <a:r>
              <a:rPr lang="en-US" altLang="zh-CN" sz="2400" b="1" dirty="0" smtClean="0">
                <a:solidFill>
                  <a:schemeClr val="bg1"/>
                </a:solidFill>
                <a:latin typeface="+mj-ea"/>
                <a:ea typeface="+mj-ea"/>
              </a:rPr>
              <a:t>14</a:t>
            </a:r>
            <a:r>
              <a:rPr lang="zh-CN" altLang="zh-CN" sz="2400" b="1" dirty="0" smtClean="0">
                <a:solidFill>
                  <a:schemeClr val="bg1"/>
                </a:solidFill>
                <a:latin typeface="+mj-ea"/>
                <a:ea typeface="+mj-ea"/>
              </a:rPr>
              <a:t>年过去了，由于纪念意义大、发行量非常小，其本身已经升值。再加上本收藏册收入了长城彩色金箔画、第三套人民币</a:t>
            </a:r>
            <a:r>
              <a:rPr lang="en-US" altLang="zh-CN" sz="2400" b="1" dirty="0" smtClean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r>
              <a:rPr lang="zh-CN" altLang="zh-CN" sz="2400" b="1" dirty="0" smtClean="0">
                <a:solidFill>
                  <a:schemeClr val="bg1"/>
                </a:solidFill>
                <a:latin typeface="+mj-ea"/>
                <a:ea typeface="+mj-ea"/>
              </a:rPr>
              <a:t>元硬币和第四套人民币</a:t>
            </a:r>
            <a:r>
              <a:rPr lang="en-US" altLang="zh-CN" sz="2400" b="1" dirty="0" smtClean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r>
              <a:rPr lang="zh-CN" altLang="zh-CN" sz="2400" b="1" dirty="0" smtClean="0">
                <a:solidFill>
                  <a:schemeClr val="bg1"/>
                </a:solidFill>
                <a:latin typeface="+mj-ea"/>
                <a:ea typeface="+mj-ea"/>
              </a:rPr>
              <a:t>元纸币，使得本册子极具收藏价值。</a:t>
            </a:r>
            <a:endParaRPr lang="zh-CN" altLang="en-US" sz="2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293" name="矩形 5"/>
          <p:cNvSpPr>
            <a:spLocks noChangeArrowheads="1"/>
          </p:cNvSpPr>
          <p:nvPr/>
        </p:nvSpPr>
        <p:spPr bwMode="auto">
          <a:xfrm>
            <a:off x="3419475" y="188913"/>
            <a:ext cx="6229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zh-CN" sz="3200" b="1">
                <a:solidFill>
                  <a:srgbClr val="FF0000"/>
                </a:solidFill>
                <a:latin typeface="Franklin Gothic Book" pitchFamily="34" charset="0"/>
                <a:ea typeface="黑体" pitchFamily="49" charset="-122"/>
              </a:rPr>
              <a:t>万里长城特种纪念币珍藏册</a:t>
            </a:r>
            <a:endParaRPr lang="zh-CN" altLang="en-US" sz="3200">
              <a:solidFill>
                <a:srgbClr val="FF0000"/>
              </a:solidFill>
              <a:latin typeface="Franklin Gothic Book" pitchFamily="34" charset="0"/>
              <a:ea typeface="黑体" pitchFamily="49" charset="-122"/>
            </a:endParaRPr>
          </a:p>
        </p:txBody>
      </p:sp>
      <p:pic>
        <p:nvPicPr>
          <p:cNvPr id="12294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331913" y="3429000"/>
            <a:ext cx="44132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5130800"/>
            <a:ext cx="169227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6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0" y="3429000"/>
            <a:ext cx="1706563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643438" y="5661025"/>
            <a:ext cx="3816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+mj-ea"/>
                <a:ea typeface="+mj-ea"/>
              </a:rPr>
              <a:t>二（</a:t>
            </a:r>
            <a:r>
              <a:rPr lang="en-US" altLang="zh-CN" sz="2800" b="1" dirty="0">
                <a:latin typeface="+mj-ea"/>
                <a:ea typeface="+mj-ea"/>
              </a:rPr>
              <a:t>2</a:t>
            </a:r>
            <a:r>
              <a:rPr lang="zh-CN" altLang="en-US" sz="2800" b="1" dirty="0">
                <a:latin typeface="+mj-ea"/>
                <a:ea typeface="+mj-ea"/>
              </a:rPr>
              <a:t>）班  王汉儒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-1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260648"/>
            <a:ext cx="9363474" cy="864132"/>
          </a:xfrm>
          <a:prstGeom prst="rect">
            <a:avLst/>
          </a:prstGeom>
        </p:spPr>
      </p:pic>
      <p:pic>
        <p:nvPicPr>
          <p:cNvPr id="6" name="图片 5" descr="31-2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6372200" y="-99392"/>
            <a:ext cx="2953521" cy="3511305"/>
          </a:xfrm>
          <a:prstGeom prst="rect">
            <a:avLst/>
          </a:prstGeom>
        </p:spPr>
      </p:pic>
      <p:pic>
        <p:nvPicPr>
          <p:cNvPr id="7" name="图片 6" descr="31-3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0" y="909479"/>
            <a:ext cx="6625968" cy="1728192"/>
          </a:xfrm>
          <a:prstGeom prst="rect">
            <a:avLst/>
          </a:prstGeom>
        </p:spPr>
      </p:pic>
      <p:pic>
        <p:nvPicPr>
          <p:cNvPr id="8" name="图片 7" descr="31-4.pn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0" y="3501008"/>
            <a:ext cx="9363474" cy="864063"/>
          </a:xfrm>
          <a:prstGeom prst="rect">
            <a:avLst/>
          </a:prstGeom>
        </p:spPr>
      </p:pic>
      <p:pic>
        <p:nvPicPr>
          <p:cNvPr id="9" name="图片 8" descr="C:\Documents and Settings\Administrator\桌面\新建文件夹\IMG_2185.pngIMG_2185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325791" y="2637418"/>
            <a:ext cx="2523490" cy="4077072"/>
          </a:xfrm>
          <a:prstGeom prst="rect">
            <a:avLst/>
          </a:prstGeom>
          <a:effectLst>
            <a:outerShdw blurRad="762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31-6.pn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3275856" y="4509120"/>
            <a:ext cx="4968540" cy="1296129"/>
          </a:xfrm>
          <a:prstGeom prst="rect">
            <a:avLst/>
          </a:prstGeom>
        </p:spPr>
      </p:pic>
    </p:spTree>
  </p:cSld>
  <p:clrMapOvr>
    <a:masterClrMapping/>
  </p:clrMapOvr>
  <p:transition spd="slow" advClick="0" advTm="15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662" y="669701"/>
            <a:ext cx="466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23928" y="336326"/>
            <a:ext cx="489654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dirty="0">
                <a:latin typeface="+mj-ea"/>
                <a:ea typeface="+mj-ea"/>
              </a:rPr>
              <a:t>作</a:t>
            </a:r>
            <a:r>
              <a:rPr lang="zh-CN" altLang="en-US" sz="2600" dirty="0" smtClean="0">
                <a:latin typeface="+mj-ea"/>
                <a:ea typeface="+mj-ea"/>
              </a:rPr>
              <a:t>品：衍纸画</a:t>
            </a:r>
            <a:r>
              <a:rPr lang="en-US" altLang="zh-CN" sz="2600" dirty="0" smtClean="0">
                <a:latin typeface="+mj-ea"/>
                <a:ea typeface="+mj-ea"/>
              </a:rPr>
              <a:t>《</a:t>
            </a:r>
            <a:r>
              <a:rPr lang="zh-CN" altLang="en-US" sz="2600" dirty="0" smtClean="0">
                <a:latin typeface="+mj-ea"/>
                <a:ea typeface="+mj-ea"/>
              </a:rPr>
              <a:t>巨嘴鸟</a:t>
            </a:r>
            <a:r>
              <a:rPr lang="en-US" altLang="zh-CN" sz="2600" dirty="0" smtClean="0">
                <a:latin typeface="+mj-ea"/>
                <a:ea typeface="+mj-ea"/>
              </a:rPr>
              <a:t>》</a:t>
            </a:r>
            <a:r>
              <a:rPr lang="zh-CN" altLang="en-US" sz="2600" dirty="0" smtClean="0">
                <a:latin typeface="+mj-ea"/>
                <a:ea typeface="+mj-ea"/>
              </a:rPr>
              <a:t>《金刚鹦鹉》</a:t>
            </a:r>
          </a:p>
          <a:p>
            <a:endParaRPr lang="en-US" altLang="zh-CN" sz="2600" dirty="0">
              <a:latin typeface="+mj-ea"/>
              <a:ea typeface="+mj-ea"/>
            </a:endParaRPr>
          </a:p>
          <a:p>
            <a:r>
              <a:rPr lang="zh-CN" altLang="en-US" sz="2600" dirty="0" smtClean="0">
                <a:latin typeface="+mj-ea"/>
                <a:ea typeface="+mj-ea"/>
              </a:rPr>
              <a:t>作者：二（</a:t>
            </a:r>
            <a:r>
              <a:rPr lang="en-US" altLang="zh-CN" sz="2600" dirty="0" smtClean="0">
                <a:latin typeface="+mj-ea"/>
                <a:ea typeface="+mj-ea"/>
              </a:rPr>
              <a:t>2</a:t>
            </a:r>
            <a:r>
              <a:rPr lang="zh-CN" altLang="en-US" sz="2600" dirty="0" smtClean="0">
                <a:latin typeface="+mj-ea"/>
                <a:ea typeface="+mj-ea"/>
              </a:rPr>
              <a:t>）班  方舒涵</a:t>
            </a:r>
            <a:endParaRPr lang="en-US" altLang="zh-CN" sz="2600" dirty="0" smtClean="0">
              <a:latin typeface="+mj-ea"/>
              <a:ea typeface="+mj-ea"/>
            </a:endParaRPr>
          </a:p>
          <a:p>
            <a:endParaRPr lang="en-US" altLang="zh-CN" sz="2600" dirty="0">
              <a:latin typeface="+mj-ea"/>
              <a:ea typeface="+mj-ea"/>
            </a:endParaRPr>
          </a:p>
          <a:p>
            <a:r>
              <a:rPr lang="zh-CN" altLang="en-US" sz="2600" dirty="0" smtClean="0">
                <a:latin typeface="+mj-ea"/>
                <a:ea typeface="+mj-ea"/>
              </a:rPr>
              <a:t>作品说明：</a:t>
            </a:r>
            <a:endParaRPr lang="en-US" altLang="zh-CN" sz="2600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zh-CN" sz="2600" dirty="0">
                <a:latin typeface="+mj-ea"/>
                <a:ea typeface="+mj-ea"/>
              </a:rPr>
              <a:t> </a:t>
            </a:r>
            <a:r>
              <a:rPr lang="en-US" altLang="zh-CN" sz="2600" dirty="0" smtClean="0">
                <a:latin typeface="+mj-ea"/>
                <a:ea typeface="+mj-ea"/>
              </a:rPr>
              <a:t>   </a:t>
            </a:r>
            <a:r>
              <a:rPr lang="zh-CN" altLang="en-US" sz="2600" dirty="0" smtClean="0">
                <a:latin typeface="+mj-ea"/>
                <a:ea typeface="+mj-ea"/>
              </a:rPr>
              <a:t>一套两幅作品，以两种热带最具代表性的鸟类为主题，通过彩色纸条卷起成画的方式在卡纸上作画。用衍纸画特有的纹路表现鸟儿五彩缤纷的羽毛，使画面生动有趣。</a:t>
            </a:r>
          </a:p>
        </p:txBody>
      </p:sp>
      <p:pic>
        <p:nvPicPr>
          <p:cNvPr id="2" name="图片 1" descr="94160852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226372" y="158542"/>
            <a:ext cx="2307515" cy="3092012"/>
          </a:xfrm>
          <a:prstGeom prst="rect">
            <a:avLst/>
          </a:prstGeom>
        </p:spPr>
      </p:pic>
      <p:pic>
        <p:nvPicPr>
          <p:cNvPr id="3" name="图片 2" descr="192747184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182921" y="3471547"/>
            <a:ext cx="2335414" cy="313364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662" y="669701"/>
            <a:ext cx="466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49" y="669701"/>
            <a:ext cx="4216159" cy="5228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84125" y="669701"/>
            <a:ext cx="3554569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dirty="0">
                <a:latin typeface="+mj-ea"/>
                <a:ea typeface="+mj-ea"/>
              </a:rPr>
              <a:t>作</a:t>
            </a:r>
            <a:r>
              <a:rPr lang="zh-CN" altLang="en-US" sz="2600" dirty="0" smtClean="0">
                <a:latin typeface="+mj-ea"/>
                <a:ea typeface="+mj-ea"/>
              </a:rPr>
              <a:t>品：国画</a:t>
            </a:r>
            <a:r>
              <a:rPr lang="en-US" altLang="zh-CN" sz="2600" dirty="0" smtClean="0">
                <a:latin typeface="+mj-ea"/>
                <a:ea typeface="+mj-ea"/>
              </a:rPr>
              <a:t>《</a:t>
            </a:r>
            <a:r>
              <a:rPr lang="zh-CN" altLang="en-US" sz="2600" dirty="0" smtClean="0">
                <a:latin typeface="+mj-ea"/>
                <a:ea typeface="+mj-ea"/>
              </a:rPr>
              <a:t>春日</a:t>
            </a:r>
            <a:r>
              <a:rPr lang="en-US" altLang="zh-CN" sz="2600" dirty="0" smtClean="0">
                <a:latin typeface="+mj-ea"/>
                <a:ea typeface="+mj-ea"/>
              </a:rPr>
              <a:t>》</a:t>
            </a:r>
          </a:p>
          <a:p>
            <a:endParaRPr lang="en-US" altLang="zh-CN" sz="2600" dirty="0">
              <a:latin typeface="+mj-ea"/>
              <a:ea typeface="+mj-ea"/>
            </a:endParaRPr>
          </a:p>
          <a:p>
            <a:r>
              <a:rPr lang="zh-CN" altLang="en-US" sz="2600" dirty="0" smtClean="0">
                <a:latin typeface="+mj-ea"/>
                <a:ea typeface="+mj-ea"/>
              </a:rPr>
              <a:t>作者：二（</a:t>
            </a:r>
            <a:r>
              <a:rPr lang="en-US" altLang="zh-CN" sz="2600" dirty="0" smtClean="0">
                <a:latin typeface="+mj-ea"/>
                <a:ea typeface="+mj-ea"/>
              </a:rPr>
              <a:t>2</a:t>
            </a:r>
            <a:r>
              <a:rPr lang="zh-CN" altLang="en-US" sz="2600" dirty="0" smtClean="0">
                <a:latin typeface="+mj-ea"/>
                <a:ea typeface="+mj-ea"/>
              </a:rPr>
              <a:t>）班  章屹怡</a:t>
            </a:r>
            <a:endParaRPr lang="en-US" altLang="zh-CN" sz="2600" dirty="0" smtClean="0">
              <a:latin typeface="+mj-ea"/>
              <a:ea typeface="+mj-ea"/>
            </a:endParaRPr>
          </a:p>
          <a:p>
            <a:endParaRPr lang="en-US" altLang="zh-CN" sz="2600" dirty="0">
              <a:latin typeface="+mj-ea"/>
              <a:ea typeface="+mj-ea"/>
            </a:endParaRPr>
          </a:p>
          <a:p>
            <a:r>
              <a:rPr lang="zh-CN" altLang="en-US" sz="2600" dirty="0" smtClean="0">
                <a:latin typeface="+mj-ea"/>
                <a:ea typeface="+mj-ea"/>
              </a:rPr>
              <a:t>作品说明：</a:t>
            </a:r>
            <a:endParaRPr lang="en-US" altLang="zh-CN" sz="2600" dirty="0" smtClean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zh-CN" sz="2600" dirty="0">
                <a:latin typeface="+mj-ea"/>
                <a:ea typeface="+mj-ea"/>
              </a:rPr>
              <a:t> </a:t>
            </a:r>
            <a:r>
              <a:rPr lang="en-US" altLang="zh-CN" sz="2600" dirty="0" smtClean="0">
                <a:latin typeface="+mj-ea"/>
                <a:ea typeface="+mj-ea"/>
              </a:rPr>
              <a:t>   </a:t>
            </a:r>
            <a:r>
              <a:rPr lang="zh-CN" altLang="en-US" sz="2600" dirty="0" smtClean="0">
                <a:latin typeface="+mj-ea"/>
                <a:ea typeface="+mj-ea"/>
              </a:rPr>
              <a:t>以一组小花为题，勾勒出春天阳光灿烂、充满生机的景致。用笔虽然还显稚嫩，但构图、立意都是上乘。</a:t>
            </a:r>
            <a:endParaRPr lang="zh-CN" altLang="en-US" sz="2600" dirty="0">
              <a:latin typeface="+mj-ea"/>
              <a:ea typeface="+mj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124" y="5022761"/>
            <a:ext cx="1591320" cy="1463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945" y="5022761"/>
            <a:ext cx="1715723" cy="14631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7922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1" y="1122680"/>
            <a:ext cx="3106103" cy="847090"/>
          </a:xfrm>
        </p:spPr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9512" y="3429000"/>
            <a:ext cx="6264696" cy="3240360"/>
          </a:xfrm>
        </p:spPr>
        <p:txBody>
          <a:bodyPr>
            <a:no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uFillTx/>
                <a:ea typeface="楷体" charset="0"/>
              </a:rPr>
              <a:t>创作手记：</a:t>
            </a:r>
          </a:p>
          <a:p>
            <a:pPr algn="l"/>
            <a:r>
              <a:rPr lang="zh-CN" altLang="en-US" sz="2400" dirty="0">
                <a:solidFill>
                  <a:schemeClr val="tx1"/>
                </a:solidFill>
                <a:uFillTx/>
                <a:ea typeface="楷体" charset="0"/>
              </a:rPr>
              <a:t>         李香凝同学酷爱书法，现已学习了楷书、隶书两种字体。</a:t>
            </a:r>
          </a:p>
          <a:p>
            <a:pPr algn="l"/>
            <a:r>
              <a:rPr lang="zh-CN" altLang="en-US" sz="2400" dirty="0">
                <a:solidFill>
                  <a:schemeClr val="tx1"/>
                </a:solidFill>
                <a:uFillTx/>
                <a:ea typeface="楷体" charset="0"/>
              </a:rPr>
              <a:t>此次作品采用了隶书字体。隶书是汉字中常见的一种庄重字体</a:t>
            </a:r>
            <a:r>
              <a:rPr lang="zh-CN" altLang="en-US" sz="2400" dirty="0" smtClean="0">
                <a:solidFill>
                  <a:schemeClr val="tx1"/>
                </a:solidFill>
                <a:uFillTx/>
                <a:ea typeface="楷体" charset="0"/>
              </a:rPr>
              <a:t>，讲</a:t>
            </a:r>
            <a:r>
              <a:rPr lang="zh-CN" altLang="en-US" sz="2400" dirty="0">
                <a:solidFill>
                  <a:schemeClr val="tx1"/>
                </a:solidFill>
                <a:uFillTx/>
                <a:ea typeface="楷体" charset="0"/>
              </a:rPr>
              <a:t>究“蚕头雁尾”、“一波三折”。此作品运笔虽稚嫩，字形</a:t>
            </a:r>
            <a:r>
              <a:rPr lang="zh-CN" altLang="en-US" sz="2400" dirty="0" smtClean="0">
                <a:solidFill>
                  <a:schemeClr val="tx1"/>
                </a:solidFill>
                <a:uFillTx/>
                <a:ea typeface="楷体" charset="0"/>
              </a:rPr>
              <a:t>却朴</a:t>
            </a:r>
            <a:r>
              <a:rPr lang="zh-CN" altLang="en-US" sz="2400" dirty="0">
                <a:solidFill>
                  <a:schemeClr val="tx1"/>
                </a:solidFill>
                <a:uFillTx/>
                <a:ea typeface="楷体" charset="0"/>
              </a:rPr>
              <a:t>实自然，不乏清新之气，将其悬挂书房、客厅都甚为合适。</a:t>
            </a:r>
          </a:p>
        </p:txBody>
      </p:sp>
      <p:pic>
        <p:nvPicPr>
          <p:cNvPr id="1073742887" name="图片 1073742886" descr="IMG_802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57201" y="388620"/>
            <a:ext cx="3746183" cy="276479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0" name="文本框 99"/>
          <p:cNvSpPr txBox="1"/>
          <p:nvPr/>
        </p:nvSpPr>
        <p:spPr>
          <a:xfrm>
            <a:off x="4552474" y="497207"/>
            <a:ext cx="4484022" cy="181588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0" indent="0" algn="l"/>
            <a:r>
              <a:rPr lang="zh-CN" altLang="en-US" sz="2800" b="1" u="none" dirty="0">
                <a:latin typeface="楷体" charset="0"/>
                <a:ea typeface="楷体" charset="0"/>
                <a:cs typeface="楷体" charset="0"/>
              </a:rPr>
              <a:t>作品 ：隶书扇面</a:t>
            </a:r>
            <a:r>
              <a:rPr lang="en-US" altLang="zh-CN" sz="2800" b="1" u="none" dirty="0">
                <a:latin typeface="楷体" charset="0"/>
                <a:ea typeface="楷体" charset="0"/>
                <a:cs typeface="楷体" charset="0"/>
              </a:rPr>
              <a:t>《</a:t>
            </a:r>
            <a:r>
              <a:rPr lang="zh-CN" altLang="en-US" sz="2800" b="1" u="none" dirty="0">
                <a:latin typeface="楷体" charset="0"/>
                <a:ea typeface="楷体" charset="0"/>
                <a:cs typeface="楷体" charset="0"/>
              </a:rPr>
              <a:t>学海无涯</a:t>
            </a:r>
            <a:r>
              <a:rPr lang="en-US" altLang="zh-CN" sz="2800" b="1" u="none" dirty="0">
                <a:latin typeface="楷体" charset="0"/>
                <a:ea typeface="楷体" charset="0"/>
                <a:cs typeface="楷体" charset="0"/>
              </a:rPr>
              <a:t>》</a:t>
            </a:r>
          </a:p>
          <a:p>
            <a:r>
              <a:rPr lang="en-US" altLang="zh-CN" sz="2800" b="1" u="none" dirty="0">
                <a:latin typeface="楷体" charset="0"/>
                <a:ea typeface="楷体" charset="0"/>
                <a:cs typeface="楷体" charset="0"/>
              </a:rPr>
              <a:t> </a:t>
            </a:r>
          </a:p>
          <a:p>
            <a:pPr marL="0" indent="0" algn="l"/>
            <a:r>
              <a:rPr lang="zh-CN" altLang="en-US" sz="2800" b="1" u="none" dirty="0">
                <a:latin typeface="楷体" charset="0"/>
                <a:ea typeface="楷体" charset="0"/>
                <a:cs typeface="楷体" charset="0"/>
              </a:rPr>
              <a:t> 作者：二（</a:t>
            </a:r>
            <a:r>
              <a:rPr lang="en-US" altLang="zh-CN" sz="2800" b="1" u="none" dirty="0">
                <a:latin typeface="楷体" charset="0"/>
                <a:ea typeface="楷体" charset="0"/>
                <a:cs typeface="楷体" charset="0"/>
              </a:rPr>
              <a:t>2</a:t>
            </a:r>
            <a:r>
              <a:rPr lang="zh-CN" altLang="en-US" sz="2800" b="1" u="none" dirty="0">
                <a:latin typeface="楷体" charset="0"/>
                <a:ea typeface="楷体" charset="0"/>
                <a:cs typeface="楷体" charset="0"/>
              </a:rPr>
              <a:t>）班 李香凝</a:t>
            </a:r>
            <a:endParaRPr lang="zh-CN" altLang="en-US" sz="2800" b="1" dirty="0"/>
          </a:p>
        </p:txBody>
      </p:sp>
      <p:pic>
        <p:nvPicPr>
          <p:cNvPr id="1073742886" name="图片 1073742885" descr="IMG_8032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6538914" y="3743328"/>
            <a:ext cx="2536031" cy="2925445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3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82563" y="3892550"/>
            <a:ext cx="42132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图片 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0050" y="1493838"/>
            <a:ext cx="3348038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图片 5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024313" y="1481138"/>
            <a:ext cx="3411537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8"/>
          <p:cNvSpPr txBox="1">
            <a:spLocks noChangeArrowheads="1"/>
          </p:cNvSpPr>
          <p:nvPr/>
        </p:nvSpPr>
        <p:spPr bwMode="auto">
          <a:xfrm>
            <a:off x="0" y="19050"/>
            <a:ext cx="91440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latin typeface="STLiti"/>
                <a:ea typeface="STLiti"/>
                <a:cs typeface="STLiti"/>
              </a:rPr>
              <a:t>小精灵班拍品：</a:t>
            </a:r>
            <a:endParaRPr lang="en-US" altLang="zh-CN" sz="2800" b="1">
              <a:latin typeface="STLiti"/>
              <a:ea typeface="STLiti"/>
              <a:cs typeface="STLiti"/>
            </a:endParaRPr>
          </a:p>
          <a:p>
            <a:r>
              <a:rPr lang="zh-CN" altLang="en-US" sz="2800" b="1">
                <a:latin typeface="STLiti"/>
                <a:ea typeface="STLiti"/>
                <a:cs typeface="STLiti"/>
              </a:rPr>
              <a:t>三叶虫化石标本一片</a:t>
            </a:r>
            <a:r>
              <a:rPr lang="en-US" altLang="zh-CN" sz="2800" b="1">
                <a:latin typeface="STLiti"/>
                <a:ea typeface="STLiti"/>
                <a:cs typeface="STLiti"/>
              </a:rPr>
              <a:t>+</a:t>
            </a:r>
            <a:r>
              <a:rPr lang="zh-CN" altLang="en-US" sz="2800" b="1">
                <a:latin typeface="STLiti"/>
                <a:ea typeface="STLiti"/>
                <a:cs typeface="STLiti"/>
              </a:rPr>
              <a:t>狼鳍鱼化石标本两片</a:t>
            </a:r>
          </a:p>
          <a:p>
            <a:r>
              <a:rPr lang="zh-CN" altLang="en-US" sz="2800" b="1"/>
              <a:t>捐赠者：一（</a:t>
            </a:r>
            <a:r>
              <a:rPr lang="en-US" altLang="zh-CN" sz="2800" b="1"/>
              <a:t>1</a:t>
            </a:r>
            <a:r>
              <a:rPr lang="zh-CN" altLang="en-US" sz="2800" b="1"/>
              <a:t>）班 陶承尧</a:t>
            </a:r>
            <a:endParaRPr lang="zh-CN" altLang="en-US" sz="2800" b="1">
              <a:latin typeface="STLiti"/>
              <a:ea typeface="STLiti"/>
              <a:cs typeface="STLiti"/>
            </a:endParaRPr>
          </a:p>
        </p:txBody>
      </p:sp>
      <p:sp>
        <p:nvSpPr>
          <p:cNvPr id="19461" name="Text Box 9"/>
          <p:cNvSpPr txBox="1">
            <a:spLocks noChangeArrowheads="1"/>
          </p:cNvSpPr>
          <p:nvPr/>
        </p:nvSpPr>
        <p:spPr bwMode="auto">
          <a:xfrm>
            <a:off x="4446588" y="3851275"/>
            <a:ext cx="4605337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600" b="1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三叶虫</a:t>
            </a:r>
            <a:r>
              <a:rPr lang="zh-CN" altLang="en-US" sz="2600" b="1">
                <a:latin typeface="黑体" pitchFamily="2" charset="-122"/>
                <a:ea typeface="黑体" pitchFamily="2" charset="-122"/>
              </a:rPr>
              <a:t>，</a:t>
            </a:r>
            <a:r>
              <a:rPr lang="zh-CN" altLang="en-US" sz="2000">
                <a:latin typeface="黑体" pitchFamily="2" charset="-122"/>
                <a:ea typeface="黑体" pitchFamily="2" charset="-122"/>
              </a:rPr>
              <a:t>是距今</a:t>
            </a:r>
            <a:r>
              <a:rPr lang="en-US" altLang="zh-CN" sz="2000">
                <a:latin typeface="黑体" pitchFamily="2" charset="-122"/>
                <a:ea typeface="黑体" pitchFamily="2" charset="-122"/>
              </a:rPr>
              <a:t>4—5</a:t>
            </a:r>
            <a:r>
              <a:rPr lang="zh-CN" altLang="en-US" sz="2000">
                <a:latin typeface="黑体" pitchFamily="2" charset="-122"/>
                <a:ea typeface="黑体" pitchFamily="2" charset="-122"/>
              </a:rPr>
              <a:t>亿年前，寒武纪时代的标志性生物，灭绝于距今</a:t>
            </a:r>
            <a:r>
              <a:rPr lang="en-US" altLang="zh-CN" sz="2000">
                <a:latin typeface="黑体" pitchFamily="2" charset="-122"/>
                <a:ea typeface="黑体" pitchFamily="2" charset="-122"/>
              </a:rPr>
              <a:t>2.4</a:t>
            </a:r>
            <a:r>
              <a:rPr lang="zh-CN" altLang="en-US" sz="2000">
                <a:latin typeface="黑体" pitchFamily="2" charset="-122"/>
                <a:ea typeface="黑体" pitchFamily="2" charset="-122"/>
              </a:rPr>
              <a:t>亿年左右的二叠纪，在地球上生存了</a:t>
            </a:r>
            <a:r>
              <a:rPr lang="en-US" altLang="zh-CN" sz="2000">
                <a:latin typeface="黑体" pitchFamily="2" charset="-122"/>
                <a:ea typeface="黑体" pitchFamily="2" charset="-122"/>
              </a:rPr>
              <a:t>2</a:t>
            </a:r>
            <a:r>
              <a:rPr lang="zh-CN" altLang="en-US" sz="2000">
                <a:latin typeface="黑体" pitchFamily="2" charset="-122"/>
                <a:ea typeface="黑体" pitchFamily="2" charset="-122"/>
              </a:rPr>
              <a:t>亿多年。</a:t>
            </a:r>
            <a:endParaRPr lang="en-US" altLang="zh-CN" sz="2000">
              <a:latin typeface="黑体" pitchFamily="2" charset="-122"/>
              <a:ea typeface="黑体" pitchFamily="2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600" b="1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狼鳍鱼</a:t>
            </a:r>
            <a:r>
              <a:rPr lang="zh-CN" altLang="en-US" sz="2600" b="1">
                <a:latin typeface="黑体" pitchFamily="2" charset="-122"/>
                <a:ea typeface="黑体" pitchFamily="2" charset="-122"/>
              </a:rPr>
              <a:t>，</a:t>
            </a:r>
            <a:r>
              <a:rPr lang="zh-CN" altLang="en-US" sz="2000">
                <a:latin typeface="黑体" pitchFamily="2" charset="-122"/>
                <a:ea typeface="黑体" pitchFamily="2" charset="-122"/>
              </a:rPr>
              <a:t>是原始的真骨鱼类，生存于距今约</a:t>
            </a:r>
            <a:r>
              <a:rPr lang="en-US" altLang="zh-CN" sz="2000">
                <a:latin typeface="黑体" pitchFamily="2" charset="-122"/>
                <a:ea typeface="黑体" pitchFamily="2" charset="-122"/>
              </a:rPr>
              <a:t>1</a:t>
            </a:r>
            <a:r>
              <a:rPr lang="zh-CN" altLang="en-US" sz="2000">
                <a:latin typeface="黑体" pitchFamily="2" charset="-122"/>
                <a:ea typeface="黑体" pitchFamily="2" charset="-122"/>
              </a:rPr>
              <a:t>．</a:t>
            </a:r>
            <a:r>
              <a:rPr lang="en-US" altLang="zh-CN" sz="2000">
                <a:latin typeface="黑体" pitchFamily="2" charset="-122"/>
                <a:ea typeface="黑体" pitchFamily="2" charset="-122"/>
              </a:rPr>
              <a:t>45</a:t>
            </a:r>
            <a:r>
              <a:rPr lang="zh-CN" altLang="en-US" sz="2000">
                <a:latin typeface="黑体" pitchFamily="2" charset="-122"/>
                <a:ea typeface="黑体" pitchFamily="2" charset="-122"/>
              </a:rPr>
              <a:t>亿－</a:t>
            </a:r>
            <a:r>
              <a:rPr lang="en-US" altLang="zh-CN" sz="2000">
                <a:latin typeface="黑体" pitchFamily="2" charset="-122"/>
                <a:ea typeface="黑体" pitchFamily="2" charset="-122"/>
              </a:rPr>
              <a:t>1</a:t>
            </a:r>
            <a:r>
              <a:rPr lang="zh-CN" altLang="en-US" sz="2000">
                <a:latin typeface="黑体" pitchFamily="2" charset="-122"/>
                <a:ea typeface="黑体" pitchFamily="2" charset="-122"/>
              </a:rPr>
              <a:t>．</a:t>
            </a:r>
            <a:r>
              <a:rPr lang="en-US" altLang="zh-CN" sz="2000">
                <a:latin typeface="黑体" pitchFamily="2" charset="-122"/>
                <a:ea typeface="黑体" pitchFamily="2" charset="-122"/>
              </a:rPr>
              <a:t>25</a:t>
            </a:r>
            <a:r>
              <a:rPr lang="zh-CN" altLang="en-US" sz="2000">
                <a:latin typeface="黑体" pitchFamily="2" charset="-122"/>
                <a:ea typeface="黑体" pitchFamily="2" charset="-122"/>
              </a:rPr>
              <a:t>亿年的晚侏罗纪和早白垩纪时期，主要分布于东亚地区。这两片化石出自我国辽宁西部。</a:t>
            </a:r>
            <a:endParaRPr lang="zh-CN" altLang="en-US" sz="2000">
              <a:solidFill>
                <a:srgbClr val="FFFF00"/>
              </a:solidFill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19462" name="Picture 8" descr="5579847439987986612副本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524750" y="19050"/>
            <a:ext cx="161925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乐高玩具两套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捐赠者：二（</a:t>
            </a:r>
            <a:r>
              <a:rPr lang="en-US" altLang="zh-CN" dirty="0" smtClean="0"/>
              <a:t>3</a:t>
            </a:r>
            <a:r>
              <a:rPr lang="zh-CN" altLang="en-US" dirty="0" smtClean="0"/>
              <a:t>）班 王悦诚</a:t>
            </a:r>
            <a:endParaRPr lang="zh-CN" altLang="en-US" dirty="0"/>
          </a:p>
        </p:txBody>
      </p:sp>
      <p:pic>
        <p:nvPicPr>
          <p:cNvPr id="14337" name="Picture 1" descr="C:\Users\Administrator\Desktop\小图\IMG_249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21276181">
            <a:off x="3919026" y="2638377"/>
            <a:ext cx="4774706" cy="3183138"/>
          </a:xfrm>
          <a:prstGeom prst="rect">
            <a:avLst/>
          </a:prstGeom>
          <a:noFill/>
        </p:spPr>
      </p:pic>
      <p:pic>
        <p:nvPicPr>
          <p:cNvPr id="14338" name="Picture 2" descr="C:\Users\Administrator\Desktop\小图\IMG_249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427263">
            <a:off x="460462" y="2133981"/>
            <a:ext cx="3654960" cy="2436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书法</a:t>
            </a:r>
            <a:r>
              <a:rPr lang="en-US" altLang="zh-CN" dirty="0" smtClean="0"/>
              <a:t>《</a:t>
            </a:r>
            <a:r>
              <a:rPr lang="zh-CN" altLang="en-US" dirty="0" smtClean="0"/>
              <a:t>勤奋</a:t>
            </a:r>
            <a:r>
              <a:rPr lang="en-US" altLang="zh-CN" dirty="0" smtClean="0"/>
              <a:t>》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捐赠者：</a:t>
            </a:r>
            <a:endParaRPr lang="en-US" altLang="zh-CN" dirty="0" smtClean="0"/>
          </a:p>
          <a:p>
            <a:r>
              <a:rPr lang="zh-CN" altLang="en-US" dirty="0" smtClean="0"/>
              <a:t>二（</a:t>
            </a:r>
            <a:r>
              <a:rPr lang="en-US" altLang="zh-CN" dirty="0" smtClean="0"/>
              <a:t>3</a:t>
            </a:r>
            <a:r>
              <a:rPr lang="zh-CN" altLang="en-US" dirty="0" smtClean="0"/>
              <a:t>）班</a:t>
            </a:r>
            <a:endParaRPr lang="en-US" altLang="zh-CN" dirty="0" smtClean="0"/>
          </a:p>
          <a:p>
            <a:r>
              <a:rPr lang="zh-CN" altLang="en-US" dirty="0" smtClean="0"/>
              <a:t>熊季恒</a:t>
            </a:r>
            <a:endParaRPr lang="zh-CN" altLang="en-US" dirty="0"/>
          </a:p>
        </p:txBody>
      </p:sp>
      <p:pic>
        <p:nvPicPr>
          <p:cNvPr id="13313" name="Picture 1" descr="C:\Users\Administrator\Desktop\小图\IMG_249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67944" y="1196752"/>
            <a:ext cx="3600400" cy="5400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" y="0"/>
            <a:ext cx="912711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6096" y="2060848"/>
            <a:ext cx="278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ea typeface="楷体"/>
              </a:rPr>
              <a:t>二（</a:t>
            </a:r>
            <a:r>
              <a:rPr lang="en-US" altLang="zh-CN" sz="2400" b="1" dirty="0" smtClean="0">
                <a:ea typeface="楷体"/>
              </a:rPr>
              <a:t>4</a:t>
            </a:r>
            <a:r>
              <a:rPr lang="zh-CN" altLang="en-US" sz="2400" b="1" dirty="0" smtClean="0">
                <a:ea typeface="楷体"/>
              </a:rPr>
              <a:t>）班  张怡杰</a:t>
            </a:r>
            <a:endParaRPr lang="zh-CN" altLang="en-US" sz="2400" b="1" dirty="0">
              <a:ea typeface="楷体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933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48839-48833-48831-48841_0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281059"/>
            <a:ext cx="9144000" cy="30549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 descr="48839-48833-48831-48841_0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521710"/>
            <a:ext cx="9144000" cy="17593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48839-48833-48831-48841_0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7230"/>
            <a:ext cx="9144000" cy="5578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48839-48833-48831-48841_0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57289"/>
            <a:ext cx="9144000" cy="5578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79912" y="260648"/>
            <a:ext cx="278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ea typeface="楷体"/>
              </a:rPr>
              <a:t>二（</a:t>
            </a:r>
            <a:r>
              <a:rPr lang="en-US" altLang="zh-CN" sz="2400" b="1" dirty="0" smtClean="0">
                <a:ea typeface="楷体"/>
              </a:rPr>
              <a:t>4</a:t>
            </a:r>
            <a:r>
              <a:rPr lang="zh-CN" altLang="en-US" sz="2400" b="1" dirty="0" smtClean="0">
                <a:ea typeface="楷体"/>
              </a:rPr>
              <a:t>）班  尹曦蔓</a:t>
            </a:r>
            <a:endParaRPr lang="zh-CN" altLang="en-US" sz="2400" b="1" dirty="0">
              <a:ea typeface="楷体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498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87731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2416" y="404664"/>
            <a:ext cx="4396048" cy="440120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文房四宝套装 </a:t>
            </a:r>
          </a:p>
          <a:p>
            <a:endParaRPr lang="en-US" altLang="zh-CN" sz="2800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黑檀，此木制成的器具使用时间越久，色泽越呈黝黑沉古，很具收藏价值。做工大气古朴，附送高档锦盒包装，是为上等的文房四宝组合。拥有黑檀木变幻莫测的独特木纹，是送礼、书房的绝佳选择</a:t>
            </a:r>
            <a:r>
              <a:rPr lang="zh-CN" altLang="en-US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27984" y="5048016"/>
            <a:ext cx="44245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方正等线" panose="03000509000000000000" pitchFamily="65" charset="-122"/>
                <a:ea typeface="方正等线" panose="03000509000000000000" pitchFamily="65" charset="-122"/>
                <a:cs typeface="Sakkal Majalla" panose="02000000000000000000" pitchFamily="2" charset="-78"/>
              </a:rPr>
              <a:t>                 规格</a:t>
            </a:r>
            <a:endParaRPr lang="en-US" altLang="zh-CN" dirty="0" smtClean="0">
              <a:latin typeface="方正等线" panose="03000509000000000000" pitchFamily="65" charset="-122"/>
              <a:ea typeface="方正等线" panose="03000509000000000000" pitchFamily="65" charset="-122"/>
              <a:cs typeface="Sakkal Majalla" panose="02000000000000000000" pitchFamily="2" charset="-78"/>
            </a:endParaRPr>
          </a:p>
          <a:p>
            <a:r>
              <a:rPr lang="zh-CN" altLang="en-US" dirty="0" smtClean="0">
                <a:latin typeface="方正等线" panose="03000509000000000000" pitchFamily="65" charset="-122"/>
                <a:ea typeface="方正等线" panose="03000509000000000000" pitchFamily="65" charset="-122"/>
                <a:cs typeface="Sakkal Majalla" panose="02000000000000000000" pitchFamily="2" charset="-78"/>
              </a:rPr>
              <a:t>笔筒：高 </a:t>
            </a:r>
            <a:r>
              <a:rPr lang="en-US" altLang="zh-CN" dirty="0" smtClean="0">
                <a:latin typeface="方正等线" panose="03000509000000000000" pitchFamily="65" charset="-122"/>
                <a:ea typeface="方正等线" panose="03000509000000000000" pitchFamily="65" charset="-122"/>
                <a:cs typeface="Sakkal Majalla" panose="02000000000000000000" pitchFamily="2" charset="-78"/>
              </a:rPr>
              <a:t>14cm * </a:t>
            </a:r>
            <a:r>
              <a:rPr lang="zh-CN" altLang="en-US" dirty="0" smtClean="0">
                <a:latin typeface="方正等线" panose="03000509000000000000" pitchFamily="65" charset="-122"/>
                <a:ea typeface="方正等线" panose="03000509000000000000" pitchFamily="65" charset="-122"/>
                <a:cs typeface="Sakkal Majalla" panose="02000000000000000000" pitchFamily="2" charset="-78"/>
              </a:rPr>
              <a:t>长 </a:t>
            </a:r>
            <a:r>
              <a:rPr lang="en-US" altLang="zh-CN" dirty="0" smtClean="0">
                <a:latin typeface="方正等线" panose="03000509000000000000" pitchFamily="65" charset="-122"/>
                <a:ea typeface="方正等线" panose="03000509000000000000" pitchFamily="65" charset="-122"/>
                <a:cs typeface="Sakkal Majalla" panose="02000000000000000000" pitchFamily="2" charset="-78"/>
              </a:rPr>
              <a:t>8cm * </a:t>
            </a:r>
            <a:r>
              <a:rPr lang="zh-CN" altLang="en-US" dirty="0" smtClean="0">
                <a:latin typeface="方正等线" panose="03000509000000000000" pitchFamily="65" charset="-122"/>
                <a:ea typeface="方正等线" panose="03000509000000000000" pitchFamily="65" charset="-122"/>
                <a:cs typeface="Sakkal Majalla" panose="02000000000000000000" pitchFamily="2" charset="-78"/>
              </a:rPr>
              <a:t>宽 </a:t>
            </a:r>
            <a:r>
              <a:rPr lang="en-US" altLang="zh-CN" dirty="0" smtClean="0">
                <a:latin typeface="方正等线" panose="03000509000000000000" pitchFamily="65" charset="-122"/>
                <a:ea typeface="方正等线" panose="03000509000000000000" pitchFamily="65" charset="-122"/>
                <a:cs typeface="Sakkal Majalla" panose="02000000000000000000" pitchFamily="2" charset="-78"/>
              </a:rPr>
              <a:t>8cm</a:t>
            </a:r>
          </a:p>
          <a:p>
            <a:r>
              <a:rPr lang="zh-CN" altLang="en-US" dirty="0" smtClean="0">
                <a:latin typeface="方正等线" panose="03000509000000000000" pitchFamily="65" charset="-122"/>
                <a:ea typeface="方正等线" panose="03000509000000000000" pitchFamily="65" charset="-122"/>
                <a:cs typeface="Sakkal Majalla" panose="02000000000000000000" pitchFamily="2" charset="-78"/>
              </a:rPr>
              <a:t>镇尺：长 </a:t>
            </a:r>
            <a:r>
              <a:rPr lang="en-US" altLang="zh-CN" dirty="0" smtClean="0">
                <a:latin typeface="方正等线" panose="03000509000000000000" pitchFamily="65" charset="-122"/>
                <a:ea typeface="方正等线" panose="03000509000000000000" pitchFamily="65" charset="-122"/>
                <a:cs typeface="Sakkal Majalla" panose="02000000000000000000" pitchFamily="2" charset="-78"/>
              </a:rPr>
              <a:t>27cm * </a:t>
            </a:r>
            <a:r>
              <a:rPr lang="zh-CN" altLang="en-US" dirty="0" smtClean="0">
                <a:latin typeface="方正等线" panose="03000509000000000000" pitchFamily="65" charset="-122"/>
                <a:ea typeface="方正等线" panose="03000509000000000000" pitchFamily="65" charset="-122"/>
                <a:cs typeface="Sakkal Majalla" panose="02000000000000000000" pitchFamily="2" charset="-78"/>
              </a:rPr>
              <a:t>宽 </a:t>
            </a:r>
            <a:r>
              <a:rPr lang="en-US" altLang="zh-CN" dirty="0" smtClean="0">
                <a:latin typeface="方正等线" panose="03000509000000000000" pitchFamily="65" charset="-122"/>
                <a:ea typeface="方正等线" panose="03000509000000000000" pitchFamily="65" charset="-122"/>
                <a:cs typeface="Sakkal Majalla" panose="02000000000000000000" pitchFamily="2" charset="-78"/>
              </a:rPr>
              <a:t>4cm * </a:t>
            </a:r>
            <a:r>
              <a:rPr lang="zh-CN" altLang="en-US" dirty="0" smtClean="0">
                <a:latin typeface="方正等线" panose="03000509000000000000" pitchFamily="65" charset="-122"/>
                <a:ea typeface="方正等线" panose="03000509000000000000" pitchFamily="65" charset="-122"/>
                <a:cs typeface="Sakkal Majalla" panose="02000000000000000000" pitchFamily="2" charset="-78"/>
              </a:rPr>
              <a:t>厚 </a:t>
            </a:r>
            <a:r>
              <a:rPr lang="en-US" altLang="zh-CN" dirty="0" smtClean="0">
                <a:latin typeface="方正等线" panose="03000509000000000000" pitchFamily="65" charset="-122"/>
                <a:ea typeface="方正等线" panose="03000509000000000000" pitchFamily="65" charset="-122"/>
                <a:cs typeface="Sakkal Majalla" panose="02000000000000000000" pitchFamily="2" charset="-78"/>
              </a:rPr>
              <a:t>2cm</a:t>
            </a:r>
          </a:p>
          <a:p>
            <a:r>
              <a:rPr lang="zh-CN" altLang="en-US" dirty="0" smtClean="0">
                <a:latin typeface="方正等线" panose="03000509000000000000" pitchFamily="65" charset="-122"/>
                <a:ea typeface="方正等线" panose="03000509000000000000" pitchFamily="65" charset="-122"/>
                <a:cs typeface="Sakkal Majalla" panose="02000000000000000000" pitchFamily="2" charset="-78"/>
              </a:rPr>
              <a:t>砚台：长 </a:t>
            </a:r>
            <a:r>
              <a:rPr lang="en-US" altLang="zh-CN" dirty="0" smtClean="0">
                <a:latin typeface="方正等线" panose="03000509000000000000" pitchFamily="65" charset="-122"/>
                <a:ea typeface="方正等线" panose="03000509000000000000" pitchFamily="65" charset="-122"/>
                <a:cs typeface="Sakkal Majalla" panose="02000000000000000000" pitchFamily="2" charset="-78"/>
              </a:rPr>
              <a:t>14cm * </a:t>
            </a:r>
            <a:r>
              <a:rPr lang="zh-CN" altLang="en-US" dirty="0" smtClean="0">
                <a:latin typeface="方正等线" panose="03000509000000000000" pitchFamily="65" charset="-122"/>
                <a:ea typeface="方正等线" panose="03000509000000000000" pitchFamily="65" charset="-122"/>
                <a:cs typeface="Sakkal Majalla" panose="02000000000000000000" pitchFamily="2" charset="-78"/>
              </a:rPr>
              <a:t>宽 </a:t>
            </a:r>
            <a:r>
              <a:rPr lang="en-US" altLang="zh-CN" dirty="0" smtClean="0">
                <a:latin typeface="方正等线" panose="03000509000000000000" pitchFamily="65" charset="-122"/>
                <a:ea typeface="方正等线" panose="03000509000000000000" pitchFamily="65" charset="-122"/>
                <a:cs typeface="Sakkal Majalla" panose="02000000000000000000" pitchFamily="2" charset="-78"/>
              </a:rPr>
              <a:t>9cm * </a:t>
            </a:r>
            <a:r>
              <a:rPr lang="zh-CN" altLang="en-US" dirty="0" smtClean="0">
                <a:latin typeface="方正等线" panose="03000509000000000000" pitchFamily="65" charset="-122"/>
                <a:ea typeface="方正等线" panose="03000509000000000000" pitchFamily="65" charset="-122"/>
                <a:cs typeface="Sakkal Majalla" panose="02000000000000000000" pitchFamily="2" charset="-78"/>
              </a:rPr>
              <a:t>厚  </a:t>
            </a:r>
            <a:r>
              <a:rPr lang="en-US" altLang="zh-CN" dirty="0" smtClean="0">
                <a:latin typeface="方正等线" panose="03000509000000000000" pitchFamily="65" charset="-122"/>
                <a:ea typeface="方正等线" panose="03000509000000000000" pitchFamily="65" charset="-122"/>
                <a:cs typeface="Sakkal Majalla" panose="02000000000000000000" pitchFamily="2" charset="-78"/>
              </a:rPr>
              <a:t>2cm</a:t>
            </a:r>
          </a:p>
          <a:p>
            <a:r>
              <a:rPr lang="zh-CN" altLang="en-US" dirty="0" smtClean="0">
                <a:latin typeface="方正等线" panose="03000509000000000000" pitchFamily="65" charset="-122"/>
                <a:ea typeface="方正等线" panose="03000509000000000000" pitchFamily="65" charset="-122"/>
                <a:cs typeface="Sakkal Majalla" panose="02000000000000000000" pitchFamily="2" charset="-78"/>
              </a:rPr>
              <a:t>笔托：长 </a:t>
            </a:r>
            <a:r>
              <a:rPr lang="en-US" altLang="zh-CN" dirty="0" smtClean="0">
                <a:latin typeface="方正等线" panose="03000509000000000000" pitchFamily="65" charset="-122"/>
                <a:ea typeface="方正等线" panose="03000509000000000000" pitchFamily="65" charset="-122"/>
                <a:cs typeface="Sakkal Majalla" panose="02000000000000000000" pitchFamily="2" charset="-78"/>
              </a:rPr>
              <a:t>16cm * </a:t>
            </a:r>
            <a:r>
              <a:rPr lang="zh-CN" altLang="en-US" dirty="0" smtClean="0">
                <a:latin typeface="方正等线" panose="03000509000000000000" pitchFamily="65" charset="-122"/>
                <a:ea typeface="方正等线" panose="03000509000000000000" pitchFamily="65" charset="-122"/>
                <a:cs typeface="Sakkal Majalla" panose="02000000000000000000" pitchFamily="2" charset="-78"/>
              </a:rPr>
              <a:t>高 </a:t>
            </a:r>
            <a:r>
              <a:rPr lang="en-US" altLang="zh-CN" dirty="0" smtClean="0">
                <a:latin typeface="方正等线" panose="03000509000000000000" pitchFamily="65" charset="-122"/>
                <a:ea typeface="方正等线" panose="03000509000000000000" pitchFamily="65" charset="-122"/>
                <a:cs typeface="Sakkal Majalla" panose="02000000000000000000" pitchFamily="2" charset="-78"/>
              </a:rPr>
              <a:t>7cm * </a:t>
            </a:r>
            <a:r>
              <a:rPr lang="zh-CN" altLang="en-US" dirty="0" smtClean="0">
                <a:latin typeface="方正等线" panose="03000509000000000000" pitchFamily="65" charset="-122"/>
                <a:ea typeface="方正等线" panose="03000509000000000000" pitchFamily="65" charset="-122"/>
                <a:cs typeface="Sakkal Majalla" panose="02000000000000000000" pitchFamily="2" charset="-78"/>
              </a:rPr>
              <a:t>宽 </a:t>
            </a:r>
            <a:r>
              <a:rPr lang="en-US" altLang="zh-CN" dirty="0" smtClean="0">
                <a:latin typeface="方正等线" panose="03000509000000000000" pitchFamily="65" charset="-122"/>
                <a:ea typeface="方正等线" panose="03000509000000000000" pitchFamily="65" charset="-122"/>
                <a:cs typeface="Sakkal Majalla" panose="02000000000000000000" pitchFamily="2" charset="-78"/>
              </a:rPr>
              <a:t>3cm</a:t>
            </a:r>
            <a:endParaRPr lang="zh-CN" altLang="en-US" dirty="0">
              <a:latin typeface="方正等线" panose="03000509000000000000" pitchFamily="65" charset="-122"/>
              <a:ea typeface="方正等线" panose="03000509000000000000" pitchFamily="65" charset="-122"/>
              <a:cs typeface="Sakkal Majalla" panose="02000000000000000000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21622" y="6585528"/>
            <a:ext cx="1607128" cy="27247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539552" y="5301208"/>
            <a:ext cx="278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ea typeface="楷体"/>
              </a:rPr>
              <a:t>二（</a:t>
            </a:r>
            <a:r>
              <a:rPr lang="en-US" altLang="zh-CN" sz="2400" b="1" dirty="0" smtClean="0">
                <a:solidFill>
                  <a:schemeClr val="bg1"/>
                </a:solidFill>
                <a:ea typeface="楷体"/>
              </a:rPr>
              <a:t>4</a:t>
            </a:r>
            <a:r>
              <a:rPr lang="zh-CN" altLang="en-US" sz="2400" b="1" dirty="0" smtClean="0">
                <a:solidFill>
                  <a:schemeClr val="bg1"/>
                </a:solidFill>
                <a:ea typeface="楷体"/>
              </a:rPr>
              <a:t>）班  伏羽嘉</a:t>
            </a:r>
            <a:endParaRPr lang="zh-CN" altLang="en-US" sz="2400" b="1" dirty="0">
              <a:solidFill>
                <a:schemeClr val="bg1"/>
              </a:solidFill>
              <a:ea typeface="楷体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011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64547" y="131148"/>
            <a:ext cx="761490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楷体" pitchFamily="49" charset="-122"/>
                <a:ea typeface="楷体" pitchFamily="49" charset="-122"/>
              </a:rPr>
              <a:t>有品</a:t>
            </a:r>
            <a:r>
              <a:rPr lang="en-US" altLang="zh-CN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(PICOOC</a:t>
            </a:r>
            <a:r>
              <a:rPr lang="en-US" altLang="zh-CN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)</a:t>
            </a:r>
            <a:r>
              <a:rPr lang="zh-CN" alt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altLang="zh-CN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S1</a:t>
            </a:r>
            <a:r>
              <a:rPr lang="zh-CN" alt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楷体" pitchFamily="49" charset="-122"/>
                <a:ea typeface="楷体" pitchFamily="49" charset="-122"/>
              </a:rPr>
              <a:t>智能</a:t>
            </a:r>
            <a:r>
              <a:rPr lang="zh-CN" alt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楷体" pitchFamily="49" charset="-122"/>
                <a:ea typeface="楷体" pitchFamily="49" charset="-122"/>
              </a:rPr>
              <a:t>体脂</a:t>
            </a:r>
            <a:r>
              <a:rPr lang="zh-CN" alt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楷体" pitchFamily="49" charset="-122"/>
                <a:ea typeface="楷体" pitchFamily="49" charset="-122"/>
              </a:rPr>
              <a:t>秤</a:t>
            </a:r>
            <a:endParaRPr lang="en-US" altLang="zh-CN" sz="4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楷体" pitchFamily="49" charset="-122"/>
              <a:ea typeface="楷体" pitchFamily="49" charset="-122"/>
            </a:endParaRPr>
          </a:p>
          <a:p>
            <a:pPr algn="ctr"/>
            <a:r>
              <a:rPr lang="zh-CN" alt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楷体" pitchFamily="49" charset="-122"/>
                <a:ea typeface="楷体" pitchFamily="49" charset="-122"/>
              </a:rPr>
              <a:t>简而</a:t>
            </a:r>
            <a:r>
              <a:rPr lang="zh-CN" alt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楷体" pitchFamily="49" charset="-122"/>
                <a:ea typeface="楷体" pitchFamily="49" charset="-122"/>
              </a:rPr>
              <a:t>不凡 感“瘦”经典</a:t>
            </a:r>
            <a:endParaRPr lang="zh-CN" alt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grpSp>
        <p:nvGrpSpPr>
          <p:cNvPr id="3" name="组合 5"/>
          <p:cNvGrpSpPr/>
          <p:nvPr/>
        </p:nvGrpSpPr>
        <p:grpSpPr>
          <a:xfrm>
            <a:off x="611557" y="1916832"/>
            <a:ext cx="3168355" cy="4315764"/>
            <a:chOff x="395535" y="1628800"/>
            <a:chExt cx="3502685" cy="5046181"/>
          </a:xfrm>
        </p:grpSpPr>
        <p:pic>
          <p:nvPicPr>
            <p:cNvPr id="1026" name="Picture 2" descr="http://img20.360buyimg.com/vc/jfs/t1732/13/1305372859/95187/ff3c41d1/55e42044Nbb9e2e96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395535" y="1628800"/>
              <a:ext cx="3502685" cy="3247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://img20.360buyimg.com/vc/jfs/t1525/253/1176760740/97142/31f92676/55e4204bNa7c3bda9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395536" y="4876745"/>
              <a:ext cx="3502683" cy="179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4211960" y="1960379"/>
            <a:ext cx="46805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b="1" dirty="0" smtClean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精准 不将就</a:t>
            </a:r>
            <a:endParaRPr lang="en-US" altLang="zh-CN" sz="2000" b="1" dirty="0" smtClean="0">
              <a:solidFill>
                <a:srgbClr val="002060"/>
              </a:solidFill>
              <a:latin typeface="华文行楷" pitchFamily="2" charset="-122"/>
              <a:ea typeface="华文行楷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b="1" dirty="0" smtClean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精湛工艺 高端合金电极片</a:t>
            </a:r>
            <a:endParaRPr lang="en-US" altLang="zh-CN" sz="2000" b="1" dirty="0" smtClean="0">
              <a:solidFill>
                <a:srgbClr val="002060"/>
              </a:solidFill>
              <a:latin typeface="华文行楷" pitchFamily="2" charset="-122"/>
              <a:ea typeface="华文行楷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b="1" dirty="0" smtClean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测量身体</a:t>
            </a:r>
            <a:r>
              <a:rPr lang="en-US" altLang="zh-CN" sz="2000" b="1" dirty="0" smtClean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9</a:t>
            </a:r>
            <a:r>
              <a:rPr lang="zh-CN" altLang="en-US" sz="2000" b="1" dirty="0" smtClean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项指标，制定轻体计划</a:t>
            </a:r>
            <a:endParaRPr lang="en-US" altLang="zh-CN" sz="2000" b="1" dirty="0" smtClean="0">
              <a:solidFill>
                <a:srgbClr val="002060"/>
              </a:solidFill>
              <a:latin typeface="华文行楷" pitchFamily="2" charset="-122"/>
              <a:ea typeface="华文行楷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b="1" dirty="0" smtClean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全新升级软件，与体脂秤“天生一对”</a:t>
            </a:r>
            <a:endParaRPr lang="en-US" altLang="zh-CN" sz="2000" b="1" dirty="0" smtClean="0">
              <a:solidFill>
                <a:srgbClr val="002060"/>
              </a:solidFill>
              <a:latin typeface="华文行楷" pitchFamily="2" charset="-122"/>
              <a:ea typeface="华文行楷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b="1" dirty="0" smtClean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动态</a:t>
            </a:r>
            <a:r>
              <a:rPr lang="zh-CN" altLang="en-US" sz="2000" b="1" dirty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计</a:t>
            </a:r>
            <a:r>
              <a:rPr lang="zh-CN" altLang="en-US" sz="2000" b="1" dirty="0" smtClean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步，记录每一步微小努力</a:t>
            </a:r>
            <a:endParaRPr lang="en-US" altLang="zh-CN" sz="2000" b="1" dirty="0" smtClean="0">
              <a:solidFill>
                <a:srgbClr val="002060"/>
              </a:solidFill>
              <a:latin typeface="华文行楷" pitchFamily="2" charset="-122"/>
              <a:ea typeface="华文行楷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b="1" dirty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帮你</a:t>
            </a:r>
            <a:r>
              <a:rPr lang="zh-CN" altLang="en-US" sz="2000" b="1" dirty="0" smtClean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制定每天的塑形计划</a:t>
            </a:r>
            <a:endParaRPr lang="en-US" altLang="zh-CN" sz="2000" b="1" dirty="0" smtClean="0">
              <a:solidFill>
                <a:srgbClr val="002060"/>
              </a:solidFill>
              <a:latin typeface="华文行楷" pitchFamily="2" charset="-122"/>
              <a:ea typeface="华文行楷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b="1" dirty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一键</a:t>
            </a:r>
            <a:r>
              <a:rPr lang="zh-CN" altLang="en-US" sz="2000" b="1" dirty="0" smtClean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设定轻体目标</a:t>
            </a:r>
            <a:endParaRPr lang="en-US" altLang="zh-CN" sz="2000" b="1" dirty="0" smtClean="0">
              <a:solidFill>
                <a:srgbClr val="002060"/>
              </a:solidFill>
              <a:latin typeface="华文行楷" pitchFamily="2" charset="-122"/>
              <a:ea typeface="华文行楷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b="1" dirty="0" smtClean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健康曲线一目了然</a:t>
            </a:r>
            <a:endParaRPr lang="en-US" altLang="zh-CN" sz="2000" b="1" dirty="0" smtClean="0">
              <a:solidFill>
                <a:srgbClr val="002060"/>
              </a:solidFill>
              <a:latin typeface="华文行楷" pitchFamily="2" charset="-122"/>
              <a:ea typeface="华文行楷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sz="2000" b="1" dirty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适合</a:t>
            </a:r>
            <a:r>
              <a:rPr lang="zh-CN" altLang="en-US" sz="2000" b="1" dirty="0" smtClean="0">
                <a:solidFill>
                  <a:srgbClr val="002060"/>
                </a:solidFill>
                <a:latin typeface="华文行楷" pitchFamily="2" charset="-122"/>
                <a:ea typeface="华文行楷" pitchFamily="2" charset="-122"/>
              </a:rPr>
              <a:t>全家共同使用</a:t>
            </a:r>
            <a:endParaRPr lang="en-US" altLang="zh-CN" sz="2000" b="1" dirty="0" smtClean="0">
              <a:solidFill>
                <a:srgbClr val="002060"/>
              </a:solidFill>
              <a:latin typeface="华文行楷" pitchFamily="2" charset="-122"/>
              <a:ea typeface="华文行楷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endParaRPr lang="zh-CN" altLang="en-US" sz="2000" b="1" dirty="0">
              <a:solidFill>
                <a:srgbClr val="002060"/>
              </a:solidFill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32240" y="5805264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b="1" dirty="0" smtClean="0"/>
              <a:t>三（</a:t>
            </a:r>
            <a:r>
              <a:rPr lang="en-US" altLang="zh-CN" sz="2400" b="1" dirty="0" smtClean="0"/>
              <a:t>1</a:t>
            </a:r>
            <a:r>
              <a:rPr lang="zh-CN" altLang="en-US" sz="2400" b="1" dirty="0" smtClean="0"/>
              <a:t>）班</a:t>
            </a:r>
            <a:endParaRPr lang="en-US" altLang="zh-CN" sz="2400" b="1" dirty="0" smtClean="0"/>
          </a:p>
          <a:p>
            <a:pPr algn="r"/>
            <a:r>
              <a:rPr lang="zh-CN" altLang="en-US" sz="2400" b="1" dirty="0" smtClean="0"/>
              <a:t>林弋帆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117191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47664" y="273422"/>
            <a:ext cx="2271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拍卖品</a:t>
            </a:r>
            <a:endParaRPr lang="zh-CN" altLang="en-US" sz="54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5536" y="1196752"/>
            <a:ext cx="5518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0000CC"/>
                </a:solidFill>
              </a:rPr>
              <a:t>第四套人民币同号钞 珍藏册</a:t>
            </a:r>
            <a:endParaRPr lang="zh-CN" altLang="en-US" sz="3200" b="1" dirty="0">
              <a:solidFill>
                <a:srgbClr val="0000CC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409" y="2321169"/>
            <a:ext cx="1482164" cy="2634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4844" y="5080461"/>
            <a:ext cx="1963933" cy="177956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483768" y="3501008"/>
            <a:ext cx="18325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票面特点</a:t>
            </a:r>
          </a:p>
        </p:txBody>
      </p:sp>
      <p:sp>
        <p:nvSpPr>
          <p:cNvPr id="7" name="矩形 6"/>
          <p:cNvSpPr/>
          <p:nvPr/>
        </p:nvSpPr>
        <p:spPr>
          <a:xfrm>
            <a:off x="2051721" y="4221088"/>
            <a:ext cx="52565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b="1" dirty="0" smtClean="0"/>
              <a:t>采用</a:t>
            </a:r>
            <a:r>
              <a:rPr lang="zh-CN" altLang="en-US" b="1" dirty="0"/>
              <a:t>的防伪技术包括水印防伪、油墨防伪和印刷防伪，技术含量和防伪能力很</a:t>
            </a:r>
            <a:r>
              <a:rPr lang="zh-CN" altLang="en-US" b="1" dirty="0" smtClean="0"/>
              <a:t>高。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483768" y="5013176"/>
            <a:ext cx="18325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收藏前景</a:t>
            </a:r>
          </a:p>
        </p:txBody>
      </p:sp>
      <p:sp>
        <p:nvSpPr>
          <p:cNvPr id="9" name="矩形 8"/>
          <p:cNvSpPr/>
          <p:nvPr/>
        </p:nvSpPr>
        <p:spPr>
          <a:xfrm>
            <a:off x="2051720" y="5805264"/>
            <a:ext cx="5184576" cy="6480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b="1" dirty="0"/>
              <a:t>部分第四套人民币还在流通，一旦退市，升值空间不小。</a:t>
            </a:r>
          </a:p>
        </p:txBody>
      </p:sp>
      <p:sp>
        <p:nvSpPr>
          <p:cNvPr id="10" name="矩形 9"/>
          <p:cNvSpPr/>
          <p:nvPr/>
        </p:nvSpPr>
        <p:spPr>
          <a:xfrm>
            <a:off x="2483768" y="1988840"/>
            <a:ext cx="18325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发行说明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002652" y="2831290"/>
            <a:ext cx="5377660" cy="6697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b="1" dirty="0"/>
              <a:t>从</a:t>
            </a:r>
            <a:r>
              <a:rPr lang="en-US" altLang="zh-CN" b="1" dirty="0"/>
              <a:t>1987</a:t>
            </a:r>
            <a:r>
              <a:rPr lang="zh-CN" altLang="en-US" b="1" dirty="0"/>
              <a:t>年</a:t>
            </a:r>
            <a:r>
              <a:rPr lang="en-US" altLang="zh-CN" b="1" dirty="0"/>
              <a:t>4</a:t>
            </a:r>
            <a:r>
              <a:rPr lang="zh-CN" altLang="en-US" b="1" dirty="0"/>
              <a:t>月</a:t>
            </a:r>
            <a:r>
              <a:rPr lang="en-US" altLang="zh-CN" b="1" dirty="0"/>
              <a:t>27</a:t>
            </a:r>
            <a:r>
              <a:rPr lang="zh-CN" altLang="en-US" b="1" dirty="0"/>
              <a:t>日开始发行，至</a:t>
            </a:r>
            <a:r>
              <a:rPr lang="en-US" altLang="zh-CN" b="1" dirty="0"/>
              <a:t>1997</a:t>
            </a:r>
            <a:r>
              <a:rPr lang="zh-CN" altLang="en-US" b="1" dirty="0"/>
              <a:t>年</a:t>
            </a:r>
            <a:r>
              <a:rPr lang="en-US" altLang="zh-CN" b="1" dirty="0"/>
              <a:t>4</a:t>
            </a:r>
            <a:r>
              <a:rPr lang="zh-CN" altLang="en-US" b="1" dirty="0"/>
              <a:t>月</a:t>
            </a:r>
            <a:r>
              <a:rPr lang="en-US" altLang="zh-CN" b="1" dirty="0"/>
              <a:t>1</a:t>
            </a:r>
            <a:r>
              <a:rPr lang="zh-CN" altLang="en-US" b="1" dirty="0"/>
              <a:t>日止，共发行</a:t>
            </a:r>
            <a:r>
              <a:rPr lang="en-US" altLang="zh-CN" b="1" dirty="0"/>
              <a:t>9</a:t>
            </a:r>
            <a:r>
              <a:rPr lang="zh-CN" altLang="en-US" b="1" dirty="0"/>
              <a:t>种面额， </a:t>
            </a:r>
            <a:r>
              <a:rPr lang="en-US" altLang="zh-CN" b="1" dirty="0"/>
              <a:t>14</a:t>
            </a:r>
            <a:r>
              <a:rPr lang="zh-CN" altLang="en-US" b="1" dirty="0"/>
              <a:t>种票券。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2160" y="519063"/>
            <a:ext cx="2787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ea typeface="楷体"/>
              </a:rPr>
              <a:t>三（</a:t>
            </a:r>
            <a:r>
              <a:rPr lang="en-US" altLang="zh-CN" sz="2400" b="1" dirty="0" smtClean="0">
                <a:ea typeface="楷体"/>
              </a:rPr>
              <a:t>1</a:t>
            </a:r>
            <a:r>
              <a:rPr lang="zh-CN" altLang="en-US" sz="2400" b="1" dirty="0" smtClean="0">
                <a:ea typeface="楷体"/>
              </a:rPr>
              <a:t>）班  刘雨昂</a:t>
            </a:r>
            <a:endParaRPr lang="zh-CN" altLang="en-US" sz="2400" b="1" dirty="0">
              <a:ea typeface="楷体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19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724128" y="5373216"/>
            <a:ext cx="2613877" cy="671737"/>
          </a:xfrm>
        </p:spPr>
        <p:txBody>
          <a:bodyPr>
            <a:normAutofit/>
          </a:bodyPr>
          <a:lstStyle/>
          <a:p>
            <a:r>
              <a:rPr lang="zh-CN" altLang="en-US" sz="2400" b="1" dirty="0" smtClean="0">
                <a:solidFill>
                  <a:schemeClr val="tx1"/>
                </a:solidFill>
              </a:rPr>
              <a:t>三（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1</a:t>
            </a:r>
            <a:r>
              <a:rPr lang="zh-CN" altLang="en-US" sz="2400" b="1" dirty="0" smtClean="0">
                <a:solidFill>
                  <a:schemeClr val="tx1"/>
                </a:solidFill>
              </a:rPr>
              <a:t>）班 徐之懿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362" y="114446"/>
            <a:ext cx="3789298" cy="674355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6265" y="275771"/>
            <a:ext cx="4661757" cy="432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5371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SO_Shape"/>
          <p:cNvSpPr>
            <a:spLocks/>
          </p:cNvSpPr>
          <p:nvPr/>
        </p:nvSpPr>
        <p:spPr bwMode="auto">
          <a:xfrm>
            <a:off x="7427364" y="1827920"/>
            <a:ext cx="73594" cy="1743955"/>
          </a:xfrm>
          <a:custGeom>
            <a:avLst/>
            <a:gdLst>
              <a:gd name="T0" fmla="*/ 2147483646 w 41"/>
              <a:gd name="T1" fmla="*/ 2147483646 h 281"/>
              <a:gd name="T2" fmla="*/ 2147483646 w 41"/>
              <a:gd name="T3" fmla="*/ 2147483646 h 281"/>
              <a:gd name="T4" fmla="*/ 0 w 41"/>
              <a:gd name="T5" fmla="*/ 0 h 281"/>
              <a:gd name="T6" fmla="*/ 2147483646 w 41"/>
              <a:gd name="T7" fmla="*/ 2147483646 h 281"/>
              <a:gd name="T8" fmla="*/ 2147483646 w 41"/>
              <a:gd name="T9" fmla="*/ 2147483646 h 281"/>
              <a:gd name="T10" fmla="*/ 2147483646 w 41"/>
              <a:gd name="T11" fmla="*/ 2147483646 h 281"/>
              <a:gd name="T12" fmla="*/ 2147483646 w 41"/>
              <a:gd name="T13" fmla="*/ 2147483646 h 281"/>
              <a:gd name="T14" fmla="*/ 2147483646 w 41"/>
              <a:gd name="T15" fmla="*/ 2147483646 h 281"/>
              <a:gd name="T16" fmla="*/ 2147483646 w 41"/>
              <a:gd name="T17" fmla="*/ 2147483646 h 281"/>
              <a:gd name="T18" fmla="*/ 2147483646 w 41"/>
              <a:gd name="T19" fmla="*/ 2147483646 h 281"/>
              <a:gd name="T20" fmla="*/ 2147483646 w 41"/>
              <a:gd name="T21" fmla="*/ 2147483646 h 281"/>
              <a:gd name="T22" fmla="*/ 2147483646 w 41"/>
              <a:gd name="T23" fmla="*/ 2147483646 h 281"/>
              <a:gd name="T24" fmla="*/ 2147483646 w 41"/>
              <a:gd name="T25" fmla="*/ 2147483646 h 281"/>
              <a:gd name="T26" fmla="*/ 0 w 41"/>
              <a:gd name="T27" fmla="*/ 2147483646 h 281"/>
              <a:gd name="T28" fmla="*/ 2147483646 w 41"/>
              <a:gd name="T29" fmla="*/ 2147483646 h 281"/>
              <a:gd name="T30" fmla="*/ 2147483646 w 41"/>
              <a:gd name="T31" fmla="*/ 2147483646 h 281"/>
              <a:gd name="T32" fmla="*/ 2147483646 w 41"/>
              <a:gd name="T33" fmla="*/ 2147483646 h 281"/>
              <a:gd name="T34" fmla="*/ 2147483646 w 41"/>
              <a:gd name="T35" fmla="*/ 2147483646 h 281"/>
              <a:gd name="T36" fmla="*/ 2147483646 w 41"/>
              <a:gd name="T37" fmla="*/ 2147483646 h 281"/>
              <a:gd name="T38" fmla="*/ 2147483646 w 41"/>
              <a:gd name="T39" fmla="*/ 2147483646 h 281"/>
              <a:gd name="T40" fmla="*/ 2147483646 w 41"/>
              <a:gd name="T41" fmla="*/ 2147483646 h 281"/>
              <a:gd name="T42" fmla="*/ 2147483646 w 41"/>
              <a:gd name="T43" fmla="*/ 2147483646 h 2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1" h="281">
                <a:moveTo>
                  <a:pt x="15" y="41"/>
                </a:moveTo>
                <a:cubicBezTo>
                  <a:pt x="15" y="29"/>
                  <a:pt x="13" y="19"/>
                  <a:pt x="11" y="13"/>
                </a:cubicBezTo>
                <a:cubicBezTo>
                  <a:pt x="9" y="7"/>
                  <a:pt x="5" y="2"/>
                  <a:pt x="0" y="0"/>
                </a:cubicBezTo>
                <a:cubicBezTo>
                  <a:pt x="10" y="0"/>
                  <a:pt x="17" y="3"/>
                  <a:pt x="21" y="9"/>
                </a:cubicBezTo>
                <a:cubicBezTo>
                  <a:pt x="25" y="14"/>
                  <a:pt x="27" y="27"/>
                  <a:pt x="27" y="45"/>
                </a:cubicBezTo>
                <a:cubicBezTo>
                  <a:pt x="27" y="103"/>
                  <a:pt x="27" y="103"/>
                  <a:pt x="27" y="103"/>
                </a:cubicBezTo>
                <a:cubicBezTo>
                  <a:pt x="27" y="114"/>
                  <a:pt x="28" y="122"/>
                  <a:pt x="30" y="128"/>
                </a:cubicBezTo>
                <a:cubicBezTo>
                  <a:pt x="32" y="134"/>
                  <a:pt x="35" y="138"/>
                  <a:pt x="41" y="141"/>
                </a:cubicBezTo>
                <a:cubicBezTo>
                  <a:pt x="35" y="143"/>
                  <a:pt x="31" y="147"/>
                  <a:pt x="30" y="153"/>
                </a:cubicBezTo>
                <a:cubicBezTo>
                  <a:pt x="28" y="158"/>
                  <a:pt x="27" y="167"/>
                  <a:pt x="27" y="179"/>
                </a:cubicBezTo>
                <a:cubicBezTo>
                  <a:pt x="27" y="232"/>
                  <a:pt x="27" y="232"/>
                  <a:pt x="27" y="232"/>
                </a:cubicBezTo>
                <a:cubicBezTo>
                  <a:pt x="27" y="245"/>
                  <a:pt x="26" y="255"/>
                  <a:pt x="25" y="262"/>
                </a:cubicBezTo>
                <a:cubicBezTo>
                  <a:pt x="23" y="269"/>
                  <a:pt x="20" y="274"/>
                  <a:pt x="16" y="277"/>
                </a:cubicBezTo>
                <a:cubicBezTo>
                  <a:pt x="12" y="279"/>
                  <a:pt x="7" y="281"/>
                  <a:pt x="0" y="281"/>
                </a:cubicBezTo>
                <a:cubicBezTo>
                  <a:pt x="5" y="279"/>
                  <a:pt x="9" y="274"/>
                  <a:pt x="11" y="268"/>
                </a:cubicBezTo>
                <a:cubicBezTo>
                  <a:pt x="13" y="261"/>
                  <a:pt x="15" y="252"/>
                  <a:pt x="15" y="240"/>
                </a:cubicBezTo>
                <a:cubicBezTo>
                  <a:pt x="15" y="186"/>
                  <a:pt x="15" y="186"/>
                  <a:pt x="15" y="186"/>
                </a:cubicBezTo>
                <a:cubicBezTo>
                  <a:pt x="15" y="172"/>
                  <a:pt x="15" y="162"/>
                  <a:pt x="17" y="155"/>
                </a:cubicBezTo>
                <a:cubicBezTo>
                  <a:pt x="19" y="148"/>
                  <a:pt x="23" y="144"/>
                  <a:pt x="29" y="141"/>
                </a:cubicBezTo>
                <a:cubicBezTo>
                  <a:pt x="23" y="138"/>
                  <a:pt x="19" y="133"/>
                  <a:pt x="17" y="127"/>
                </a:cubicBezTo>
                <a:cubicBezTo>
                  <a:pt x="15" y="121"/>
                  <a:pt x="15" y="111"/>
                  <a:pt x="15" y="98"/>
                </a:cubicBezTo>
                <a:lnTo>
                  <a:pt x="15" y="41"/>
                </a:lnTo>
                <a:close/>
              </a:path>
            </a:pathLst>
          </a:custGeom>
          <a:solidFill>
            <a:srgbClr val="F0C290"/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5" name="KSO_Shape"/>
          <p:cNvSpPr>
            <a:spLocks/>
          </p:cNvSpPr>
          <p:nvPr/>
        </p:nvSpPr>
        <p:spPr bwMode="auto">
          <a:xfrm flipH="1">
            <a:off x="1643041" y="1827920"/>
            <a:ext cx="73595" cy="1815393"/>
          </a:xfrm>
          <a:custGeom>
            <a:avLst/>
            <a:gdLst>
              <a:gd name="T0" fmla="*/ 2147483646 w 41"/>
              <a:gd name="T1" fmla="*/ 2147483646 h 281"/>
              <a:gd name="T2" fmla="*/ 2147483646 w 41"/>
              <a:gd name="T3" fmla="*/ 2147483646 h 281"/>
              <a:gd name="T4" fmla="*/ 0 w 41"/>
              <a:gd name="T5" fmla="*/ 0 h 281"/>
              <a:gd name="T6" fmla="*/ 2147483646 w 41"/>
              <a:gd name="T7" fmla="*/ 2147483646 h 281"/>
              <a:gd name="T8" fmla="*/ 2147483646 w 41"/>
              <a:gd name="T9" fmla="*/ 2147483646 h 281"/>
              <a:gd name="T10" fmla="*/ 2147483646 w 41"/>
              <a:gd name="T11" fmla="*/ 2147483646 h 281"/>
              <a:gd name="T12" fmla="*/ 2147483646 w 41"/>
              <a:gd name="T13" fmla="*/ 2147483646 h 281"/>
              <a:gd name="T14" fmla="*/ 2147483646 w 41"/>
              <a:gd name="T15" fmla="*/ 2147483646 h 281"/>
              <a:gd name="T16" fmla="*/ 2147483646 w 41"/>
              <a:gd name="T17" fmla="*/ 2147483646 h 281"/>
              <a:gd name="T18" fmla="*/ 2147483646 w 41"/>
              <a:gd name="T19" fmla="*/ 2147483646 h 281"/>
              <a:gd name="T20" fmla="*/ 2147483646 w 41"/>
              <a:gd name="T21" fmla="*/ 2147483646 h 281"/>
              <a:gd name="T22" fmla="*/ 2147483646 w 41"/>
              <a:gd name="T23" fmla="*/ 2147483646 h 281"/>
              <a:gd name="T24" fmla="*/ 2147483646 w 41"/>
              <a:gd name="T25" fmla="*/ 2147483646 h 281"/>
              <a:gd name="T26" fmla="*/ 0 w 41"/>
              <a:gd name="T27" fmla="*/ 2147483646 h 281"/>
              <a:gd name="T28" fmla="*/ 2147483646 w 41"/>
              <a:gd name="T29" fmla="*/ 2147483646 h 281"/>
              <a:gd name="T30" fmla="*/ 2147483646 w 41"/>
              <a:gd name="T31" fmla="*/ 2147483646 h 281"/>
              <a:gd name="T32" fmla="*/ 2147483646 w 41"/>
              <a:gd name="T33" fmla="*/ 2147483646 h 281"/>
              <a:gd name="T34" fmla="*/ 2147483646 w 41"/>
              <a:gd name="T35" fmla="*/ 2147483646 h 281"/>
              <a:gd name="T36" fmla="*/ 2147483646 w 41"/>
              <a:gd name="T37" fmla="*/ 2147483646 h 281"/>
              <a:gd name="T38" fmla="*/ 2147483646 w 41"/>
              <a:gd name="T39" fmla="*/ 2147483646 h 281"/>
              <a:gd name="T40" fmla="*/ 2147483646 w 41"/>
              <a:gd name="T41" fmla="*/ 2147483646 h 281"/>
              <a:gd name="T42" fmla="*/ 2147483646 w 41"/>
              <a:gd name="T43" fmla="*/ 2147483646 h 28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1" h="281">
                <a:moveTo>
                  <a:pt x="15" y="41"/>
                </a:moveTo>
                <a:cubicBezTo>
                  <a:pt x="15" y="29"/>
                  <a:pt x="13" y="19"/>
                  <a:pt x="11" y="13"/>
                </a:cubicBezTo>
                <a:cubicBezTo>
                  <a:pt x="9" y="7"/>
                  <a:pt x="5" y="2"/>
                  <a:pt x="0" y="0"/>
                </a:cubicBezTo>
                <a:cubicBezTo>
                  <a:pt x="10" y="0"/>
                  <a:pt x="17" y="3"/>
                  <a:pt x="21" y="9"/>
                </a:cubicBezTo>
                <a:cubicBezTo>
                  <a:pt x="25" y="14"/>
                  <a:pt x="27" y="27"/>
                  <a:pt x="27" y="45"/>
                </a:cubicBezTo>
                <a:cubicBezTo>
                  <a:pt x="27" y="103"/>
                  <a:pt x="27" y="103"/>
                  <a:pt x="27" y="103"/>
                </a:cubicBezTo>
                <a:cubicBezTo>
                  <a:pt x="27" y="114"/>
                  <a:pt x="28" y="122"/>
                  <a:pt x="30" y="128"/>
                </a:cubicBezTo>
                <a:cubicBezTo>
                  <a:pt x="32" y="134"/>
                  <a:pt x="35" y="138"/>
                  <a:pt x="41" y="141"/>
                </a:cubicBezTo>
                <a:cubicBezTo>
                  <a:pt x="35" y="143"/>
                  <a:pt x="31" y="147"/>
                  <a:pt x="30" y="153"/>
                </a:cubicBezTo>
                <a:cubicBezTo>
                  <a:pt x="28" y="158"/>
                  <a:pt x="27" y="167"/>
                  <a:pt x="27" y="179"/>
                </a:cubicBezTo>
                <a:cubicBezTo>
                  <a:pt x="27" y="232"/>
                  <a:pt x="27" y="232"/>
                  <a:pt x="27" y="232"/>
                </a:cubicBezTo>
                <a:cubicBezTo>
                  <a:pt x="27" y="245"/>
                  <a:pt x="26" y="255"/>
                  <a:pt x="25" y="262"/>
                </a:cubicBezTo>
                <a:cubicBezTo>
                  <a:pt x="23" y="269"/>
                  <a:pt x="20" y="274"/>
                  <a:pt x="16" y="277"/>
                </a:cubicBezTo>
                <a:cubicBezTo>
                  <a:pt x="12" y="279"/>
                  <a:pt x="7" y="281"/>
                  <a:pt x="0" y="281"/>
                </a:cubicBezTo>
                <a:cubicBezTo>
                  <a:pt x="5" y="279"/>
                  <a:pt x="9" y="274"/>
                  <a:pt x="11" y="268"/>
                </a:cubicBezTo>
                <a:cubicBezTo>
                  <a:pt x="13" y="261"/>
                  <a:pt x="15" y="252"/>
                  <a:pt x="15" y="240"/>
                </a:cubicBezTo>
                <a:cubicBezTo>
                  <a:pt x="15" y="186"/>
                  <a:pt x="15" y="186"/>
                  <a:pt x="15" y="186"/>
                </a:cubicBezTo>
                <a:cubicBezTo>
                  <a:pt x="15" y="172"/>
                  <a:pt x="15" y="162"/>
                  <a:pt x="17" y="155"/>
                </a:cubicBezTo>
                <a:cubicBezTo>
                  <a:pt x="19" y="148"/>
                  <a:pt x="23" y="144"/>
                  <a:pt x="29" y="141"/>
                </a:cubicBezTo>
                <a:cubicBezTo>
                  <a:pt x="23" y="138"/>
                  <a:pt x="19" y="133"/>
                  <a:pt x="17" y="127"/>
                </a:cubicBezTo>
                <a:cubicBezTo>
                  <a:pt x="15" y="121"/>
                  <a:pt x="15" y="111"/>
                  <a:pt x="15" y="98"/>
                </a:cubicBezTo>
                <a:lnTo>
                  <a:pt x="15" y="41"/>
                </a:lnTo>
                <a:close/>
              </a:path>
            </a:pathLst>
          </a:custGeom>
          <a:solidFill>
            <a:srgbClr val="F0C290"/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cxnSp>
        <p:nvCxnSpPr>
          <p:cNvPr id="17" name="直接连接符 16"/>
          <p:cNvCxnSpPr/>
          <p:nvPr/>
        </p:nvCxnSpPr>
        <p:spPr>
          <a:xfrm>
            <a:off x="1573743" y="1443686"/>
            <a:ext cx="5996515" cy="0"/>
          </a:xfrm>
          <a:prstGeom prst="line">
            <a:avLst/>
          </a:prstGeom>
          <a:ln>
            <a:solidFill>
              <a:srgbClr val="C5731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1785918" y="1571612"/>
            <a:ext cx="553672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1" dirty="0" smtClean="0">
                <a:solidFill>
                  <a:srgbClr val="3F404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    拥有来电显示</a:t>
            </a:r>
            <a:r>
              <a:rPr lang="en-US" altLang="zh-CN" b="1" dirty="0" smtClean="0">
                <a:solidFill>
                  <a:srgbClr val="3F404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+</a:t>
            </a:r>
            <a:r>
              <a:rPr lang="zh-CN" altLang="en-US" b="1" dirty="0" smtClean="0">
                <a:solidFill>
                  <a:srgbClr val="3F404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摘取接听</a:t>
            </a:r>
            <a:r>
              <a:rPr lang="en-US" altLang="zh-CN" b="1" dirty="0" smtClean="0">
                <a:solidFill>
                  <a:srgbClr val="3F404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+</a:t>
            </a:r>
            <a:r>
              <a:rPr lang="zh-CN" altLang="en-US" b="1" dirty="0" smtClean="0">
                <a:solidFill>
                  <a:srgbClr val="3F404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触屏回拨的功能，更能同时蓝牙</a:t>
            </a:r>
            <a:r>
              <a:rPr lang="en-US" altLang="zh-CN" b="1" dirty="0" smtClean="0">
                <a:solidFill>
                  <a:srgbClr val="3F404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2</a:t>
            </a:r>
            <a:r>
              <a:rPr lang="zh-CN" altLang="en-US" b="1" dirty="0" smtClean="0">
                <a:solidFill>
                  <a:srgbClr val="3F404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部手机</a:t>
            </a:r>
            <a:r>
              <a:rPr lang="en-US" altLang="zh-CN" b="1" dirty="0" smtClean="0">
                <a:solidFill>
                  <a:srgbClr val="3F404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,</a:t>
            </a:r>
            <a:r>
              <a:rPr lang="zh-CN" altLang="en-US" b="1" dirty="0" smtClean="0">
                <a:solidFill>
                  <a:srgbClr val="3F404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是智能手环与蓝牙耳机的完美结合。具有运动状态智能识别，可以记录运动的每一刻，并对睡眠状态进行判断和记录，帮助了解睡眠质量。适用对象：苹果 </a:t>
            </a:r>
            <a:r>
              <a:rPr lang="en-US" altLang="zh-CN" b="1" dirty="0" err="1" smtClean="0">
                <a:solidFill>
                  <a:srgbClr val="3F404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iOS</a:t>
            </a:r>
            <a:r>
              <a:rPr lang="en-US" altLang="zh-CN" b="1" dirty="0" smtClean="0">
                <a:solidFill>
                  <a:srgbClr val="3F404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 </a:t>
            </a:r>
            <a:r>
              <a:rPr lang="zh-CN" altLang="en-US" b="1" dirty="0" smtClean="0">
                <a:solidFill>
                  <a:srgbClr val="3F404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平台、安卓 </a:t>
            </a:r>
            <a:r>
              <a:rPr lang="en-US" altLang="zh-CN" b="1" dirty="0" smtClean="0">
                <a:solidFill>
                  <a:srgbClr val="3F404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android </a:t>
            </a:r>
            <a:r>
              <a:rPr lang="zh-CN" altLang="en-US" b="1" dirty="0" smtClean="0">
                <a:solidFill>
                  <a:srgbClr val="3F404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平台</a:t>
            </a:r>
            <a:r>
              <a:rPr lang="zh-CN" altLang="en-US" b="1" dirty="0">
                <a:solidFill>
                  <a:srgbClr val="3F404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。</a:t>
            </a:r>
            <a:endParaRPr lang="en-US" altLang="zh-CN" b="1" dirty="0" smtClean="0">
              <a:solidFill>
                <a:srgbClr val="3F404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just">
              <a:lnSpc>
                <a:spcPct val="150000"/>
              </a:lnSpc>
            </a:pPr>
            <a:endParaRPr lang="zh-CN" dirty="0">
              <a:solidFill>
                <a:srgbClr val="3F404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1" name="矩形 20"/>
          <p:cNvSpPr/>
          <p:nvPr>
            <p:custDataLst>
              <p:tags r:id="rId1"/>
            </p:custDataLst>
          </p:nvPr>
        </p:nvSpPr>
        <p:spPr>
          <a:xfrm flipH="1">
            <a:off x="2267331" y="342353"/>
            <a:ext cx="4609340" cy="804354"/>
          </a:xfrm>
          <a:prstGeom prst="rect">
            <a:avLst/>
          </a:prstGeom>
          <a:noFill/>
          <a:ln w="57150">
            <a:noFill/>
          </a:ln>
        </p:spPr>
        <p:txBody>
          <a:bodyPr wrap="square" anchor="ctr">
            <a:no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zh-CN" altLang="en-US" sz="4000" b="1" dirty="0">
                <a:solidFill>
                  <a:srgbClr val="C5731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</a:t>
            </a:r>
            <a:r>
              <a:rPr lang="zh-CN" altLang="en-US" sz="4000" b="1" dirty="0" smtClean="0">
                <a:solidFill>
                  <a:srgbClr val="C5731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为手环</a:t>
            </a:r>
            <a:r>
              <a:rPr lang="en-US" altLang="zh-CN" sz="4000" b="1" dirty="0" smtClean="0">
                <a:solidFill>
                  <a:srgbClr val="C5731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B2 </a:t>
            </a:r>
            <a:endParaRPr lang="zh-CN" altLang="en-US" sz="4000" b="1" dirty="0">
              <a:solidFill>
                <a:srgbClr val="C5731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 descr="QQ图片2016032822083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4429132"/>
            <a:ext cx="3286148" cy="2071702"/>
          </a:xfrm>
          <a:prstGeom prst="rect">
            <a:avLst/>
          </a:prstGeom>
        </p:spPr>
      </p:pic>
      <p:pic>
        <p:nvPicPr>
          <p:cNvPr id="16" name="图片 15" descr="QQ图片2016032822084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500726" y="4429132"/>
            <a:ext cx="3500430" cy="2071702"/>
          </a:xfrm>
          <a:prstGeom prst="rect">
            <a:avLst/>
          </a:prstGeom>
        </p:spPr>
      </p:pic>
      <p:pic>
        <p:nvPicPr>
          <p:cNvPr id="18" name="图片 17" descr="QQ图片20160328221136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357554" y="3929066"/>
            <a:ext cx="2071702" cy="25717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28184" y="908720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楷体_GB2312" pitchFamily="49" charset="-122"/>
                <a:ea typeface="楷体_GB2312" pitchFamily="49" charset="-122"/>
              </a:rPr>
              <a:t>三（</a:t>
            </a:r>
            <a:r>
              <a:rPr lang="en-US" altLang="zh-CN" sz="2000" b="1" dirty="0" smtClean="0">
                <a:latin typeface="楷体_GB2312" pitchFamily="49" charset="-122"/>
                <a:ea typeface="楷体_GB2312" pitchFamily="49" charset="-122"/>
              </a:rPr>
              <a:t>1</a:t>
            </a:r>
            <a:r>
              <a:rPr lang="zh-CN" altLang="en-US" sz="2000" b="1" dirty="0" smtClean="0">
                <a:latin typeface="楷体_GB2312" pitchFamily="49" charset="-122"/>
                <a:ea typeface="楷体_GB2312" pitchFamily="49" charset="-122"/>
              </a:rPr>
              <a:t>）班  张书严</a:t>
            </a:r>
            <a:endParaRPr lang="zh-CN" altLang="en-US" sz="2000" b="1" dirty="0">
              <a:latin typeface="楷体_GB2312" pitchFamily="49" charset="-122"/>
              <a:ea typeface="楷体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6265801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20" grpId="0" bldLvl="0" autoUpdateAnimBg="0"/>
      <p:bldP spid="20" grpId="1" bldLvl="0" autoUpdateAnimBg="0"/>
      <p:bldP spid="20" grpId="2" bldLvl="0" autoUpdateAnimBg="0"/>
      <p:bldP spid="20" grpId="3" bldLvl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000" b="1" dirty="0" smtClean="0"/>
              <a:t>长征</a:t>
            </a:r>
            <a:r>
              <a:rPr lang="en-US" altLang="zh-CN" sz="2000" b="1" dirty="0" smtClean="0"/>
              <a:t>6</a:t>
            </a:r>
            <a:r>
              <a:rPr lang="zh-CN" altLang="en-US" sz="2000" b="1" dirty="0" smtClean="0"/>
              <a:t>号运载火箭模型简介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84784"/>
            <a:ext cx="7355160" cy="1504053"/>
          </a:xfrm>
        </p:spPr>
        <p:txBody>
          <a:bodyPr>
            <a:norm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该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模型为</a:t>
            </a:r>
            <a:r>
              <a:rPr lang="en-US" altLang="zh-CN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1:65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，包含火箭本体、运输车以及火箭发射架一整套。</a:t>
            </a:r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该模型为上海航天局内部定制，不对外发售。</a:t>
            </a:r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收</a:t>
            </a:r>
            <a:r>
              <a:rPr lang="zh-CN" altLang="en-US" sz="1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藏价值极高。</a:t>
            </a:r>
            <a:endParaRPr lang="en-US" altLang="zh-CN" sz="16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2924944"/>
            <a:ext cx="4992554" cy="3744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3356992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楷体_GB2312" pitchFamily="49" charset="-122"/>
                <a:ea typeface="楷体_GB2312" pitchFamily="49" charset="-122"/>
              </a:rPr>
              <a:t>三（</a:t>
            </a:r>
            <a:r>
              <a:rPr lang="en-US" altLang="zh-CN" sz="2000" b="1" dirty="0" smtClean="0">
                <a:latin typeface="楷体_GB2312" pitchFamily="49" charset="-122"/>
                <a:ea typeface="楷体_GB2312" pitchFamily="49" charset="-122"/>
              </a:rPr>
              <a:t>2</a:t>
            </a:r>
            <a:r>
              <a:rPr lang="zh-CN" altLang="en-US" sz="2000" b="1" dirty="0" smtClean="0">
                <a:latin typeface="楷体_GB2312" pitchFamily="49" charset="-122"/>
                <a:ea typeface="楷体_GB2312" pitchFamily="49" charset="-122"/>
              </a:rPr>
              <a:t>）班 郁礼嘉</a:t>
            </a:r>
            <a:endParaRPr lang="zh-CN" altLang="en-US" sz="2000" b="1" dirty="0">
              <a:latin typeface="楷体_GB2312" pitchFamily="49" charset="-122"/>
              <a:ea typeface="楷体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823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8"/>
          <p:cNvSpPr txBox="1">
            <a:spLocks noChangeArrowheads="1"/>
          </p:cNvSpPr>
          <p:nvPr/>
        </p:nvSpPr>
        <p:spPr bwMode="auto">
          <a:xfrm>
            <a:off x="0" y="19050"/>
            <a:ext cx="91440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latin typeface="STLiti"/>
                <a:ea typeface="STLiti"/>
                <a:cs typeface="STLiti"/>
              </a:rPr>
              <a:t>小精灵班拍品：</a:t>
            </a:r>
            <a:endParaRPr lang="en-US" altLang="zh-CN" sz="2800" b="1">
              <a:latin typeface="STLiti"/>
              <a:ea typeface="STLiti"/>
              <a:cs typeface="STLiti"/>
            </a:endParaRPr>
          </a:p>
          <a:p>
            <a:r>
              <a:rPr lang="zh-CN" altLang="en-US" sz="2800" b="1">
                <a:latin typeface="STLiti"/>
                <a:ea typeface="STLiti"/>
                <a:cs typeface="STLiti"/>
              </a:rPr>
              <a:t>原始有翅昆虫化石一片</a:t>
            </a:r>
            <a:r>
              <a:rPr lang="en-US" altLang="zh-CN" sz="2800" b="1">
                <a:latin typeface="STLiti"/>
                <a:ea typeface="STLiti"/>
                <a:cs typeface="STLiti"/>
              </a:rPr>
              <a:t>+</a:t>
            </a:r>
            <a:r>
              <a:rPr lang="zh-CN" altLang="en-US" sz="2800" b="1">
                <a:latin typeface="STLiti"/>
                <a:ea typeface="STLiti"/>
                <a:cs typeface="STLiti"/>
              </a:rPr>
              <a:t>狼鳍鱼化石标本五片</a:t>
            </a:r>
          </a:p>
          <a:p>
            <a:r>
              <a:rPr lang="zh-CN" altLang="en-US" sz="2800" b="1"/>
              <a:t>捐赠者：一（</a:t>
            </a:r>
            <a:r>
              <a:rPr lang="en-US" altLang="zh-CN" sz="2800" b="1"/>
              <a:t>1</a:t>
            </a:r>
            <a:r>
              <a:rPr lang="zh-CN" altLang="en-US" sz="2800" b="1"/>
              <a:t>）班 陶承尧</a:t>
            </a:r>
            <a:endParaRPr lang="zh-CN" altLang="en-US" sz="2800" b="1">
              <a:latin typeface="STLiti"/>
              <a:ea typeface="STLiti"/>
              <a:cs typeface="STLiti"/>
            </a:endParaRPr>
          </a:p>
        </p:txBody>
      </p:sp>
      <p:pic>
        <p:nvPicPr>
          <p:cNvPr id="20482" name="图片 1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3350" y="1625600"/>
            <a:ext cx="2320925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图片 2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78100" y="1470025"/>
            <a:ext cx="22510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图片 8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553200" y="1462088"/>
            <a:ext cx="226377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图片 9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578100" y="3124200"/>
            <a:ext cx="22510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图片 10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719888" y="3114675"/>
            <a:ext cx="2263775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图片 11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586288" y="2349500"/>
            <a:ext cx="2320925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 Box 9"/>
          <p:cNvSpPr txBox="1">
            <a:spLocks noChangeArrowheads="1"/>
          </p:cNvSpPr>
          <p:nvPr/>
        </p:nvSpPr>
        <p:spPr bwMode="auto">
          <a:xfrm>
            <a:off x="2578100" y="4702175"/>
            <a:ext cx="6238875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6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狼鳍鱼，</a:t>
            </a:r>
            <a:r>
              <a:rPr lang="zh-CN" altLang="en-US" sz="2000" b="1" dirty="0">
                <a:latin typeface="黑体" pitchFamily="2" charset="-122"/>
                <a:ea typeface="黑体" pitchFamily="2" charset="-122"/>
              </a:rPr>
              <a:t>是原始的真骨鱼类，生存于距今约</a:t>
            </a:r>
            <a:r>
              <a:rPr lang="en-US" altLang="zh-CN" sz="2000" b="1" dirty="0">
                <a:latin typeface="黑体" pitchFamily="2" charset="-122"/>
                <a:ea typeface="黑体" pitchFamily="2" charset="-122"/>
              </a:rPr>
              <a:t>1</a:t>
            </a:r>
            <a:r>
              <a:rPr lang="zh-CN" altLang="en-US" sz="2000" b="1" dirty="0">
                <a:latin typeface="黑体" pitchFamily="2" charset="-122"/>
                <a:ea typeface="黑体" pitchFamily="2" charset="-122"/>
              </a:rPr>
              <a:t>．</a:t>
            </a:r>
            <a:r>
              <a:rPr lang="en-US" altLang="zh-CN" sz="2000" b="1" dirty="0">
                <a:latin typeface="黑体" pitchFamily="2" charset="-122"/>
                <a:ea typeface="黑体" pitchFamily="2" charset="-122"/>
              </a:rPr>
              <a:t>45</a:t>
            </a:r>
            <a:r>
              <a:rPr lang="zh-CN" altLang="en-US" sz="2000" b="1" dirty="0">
                <a:latin typeface="黑体" pitchFamily="2" charset="-122"/>
                <a:ea typeface="黑体" pitchFamily="2" charset="-122"/>
              </a:rPr>
              <a:t>亿－</a:t>
            </a:r>
            <a:r>
              <a:rPr lang="en-US" altLang="zh-CN" sz="2000" b="1" dirty="0">
                <a:latin typeface="黑体" pitchFamily="2" charset="-122"/>
                <a:ea typeface="黑体" pitchFamily="2" charset="-122"/>
              </a:rPr>
              <a:t>1</a:t>
            </a:r>
            <a:r>
              <a:rPr lang="zh-CN" altLang="en-US" sz="2000" b="1" dirty="0">
                <a:latin typeface="黑体" pitchFamily="2" charset="-122"/>
                <a:ea typeface="黑体" pitchFamily="2" charset="-122"/>
              </a:rPr>
              <a:t>．</a:t>
            </a:r>
            <a:r>
              <a:rPr lang="en-US" altLang="zh-CN" sz="2000" b="1" dirty="0">
                <a:latin typeface="黑体" pitchFamily="2" charset="-122"/>
                <a:ea typeface="黑体" pitchFamily="2" charset="-122"/>
              </a:rPr>
              <a:t>25</a:t>
            </a:r>
            <a:r>
              <a:rPr lang="zh-CN" altLang="en-US" sz="2000" b="1" dirty="0">
                <a:latin typeface="黑体" pitchFamily="2" charset="-122"/>
                <a:ea typeface="黑体" pitchFamily="2" charset="-122"/>
              </a:rPr>
              <a:t>亿年的晚侏罗纪和早白垩纪时期，主要分布于东亚地区。这两片化石出自我国辽宁西部。此片</a:t>
            </a:r>
            <a:r>
              <a:rPr lang="zh-CN" altLang="en-US" sz="2600" b="1" dirty="0">
                <a:solidFill>
                  <a:schemeClr val="accent1"/>
                </a:solidFill>
                <a:latin typeface="黑体" pitchFamily="2" charset="-122"/>
                <a:ea typeface="黑体" pitchFamily="2" charset="-122"/>
              </a:rPr>
              <a:t>有</a:t>
            </a:r>
            <a:r>
              <a:rPr lang="zh-CN" altLang="en-US" sz="2600" b="1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翅昆虫化石</a:t>
            </a:r>
            <a:r>
              <a:rPr lang="zh-CN" altLang="en-US" sz="2000" b="1" dirty="0">
                <a:latin typeface="黑体" pitchFamily="2" charset="-122"/>
                <a:ea typeface="黑体" pitchFamily="2" charset="-122"/>
              </a:rPr>
              <a:t>，出土于狼鳍鱼同一化石区 ，应是同时代生物，形态清晰，甚是难得</a:t>
            </a:r>
            <a:endParaRPr lang="zh-CN" altLang="en-US" sz="2000" dirty="0"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20489" name="Picture 10" descr="3391019658164264714副本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0" y="4964113"/>
            <a:ext cx="2052638" cy="189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96752"/>
            <a:ext cx="3754760" cy="1871365"/>
          </a:xfrm>
        </p:spPr>
        <p:txBody>
          <a:bodyPr>
            <a:normAutofit/>
          </a:bodyPr>
          <a:lstStyle/>
          <a:p>
            <a:r>
              <a:rPr lang="zh-CN" altLang="en-US" sz="3200" b="1" dirty="0" smtClean="0"/>
              <a:t>上实历任校长著作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43608" y="3356992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楷体_GB2312" pitchFamily="49" charset="-122"/>
                <a:ea typeface="楷体_GB2312" pitchFamily="49" charset="-122"/>
              </a:rPr>
              <a:t>三（</a:t>
            </a:r>
            <a:r>
              <a:rPr lang="en-US" altLang="zh-CN" sz="2000" b="1" dirty="0" smtClean="0">
                <a:latin typeface="楷体_GB2312" pitchFamily="49" charset="-122"/>
                <a:ea typeface="楷体_GB2312" pitchFamily="49" charset="-122"/>
              </a:rPr>
              <a:t>2</a:t>
            </a:r>
            <a:r>
              <a:rPr lang="zh-CN" altLang="en-US" sz="2000" b="1" dirty="0" smtClean="0">
                <a:latin typeface="楷体_GB2312" pitchFamily="49" charset="-122"/>
                <a:ea typeface="楷体_GB2312" pitchFamily="49" charset="-122"/>
              </a:rPr>
              <a:t>）班 李魏佳宜</a:t>
            </a:r>
            <a:endParaRPr lang="zh-CN" altLang="en-US" sz="2000" b="1" dirty="0"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50178" name="Picture 2" descr="C:\Users\Administrator\Desktop\小图\IMG_249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88024" y="620688"/>
            <a:ext cx="3655567" cy="5483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3823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79512" y="117475"/>
            <a:ext cx="8507288" cy="1295301"/>
          </a:xfrm>
        </p:spPr>
        <p:txBody>
          <a:bodyPr/>
          <a:lstStyle/>
          <a:p>
            <a:r>
              <a:rPr lang="en-US" altLang="zh-CN" dirty="0" smtClean="0"/>
              <a:t>《</a:t>
            </a:r>
            <a:r>
              <a:rPr lang="zh-CN" altLang="en-US" dirty="0" smtClean="0"/>
              <a:t>阅读儿童文学</a:t>
            </a:r>
            <a:r>
              <a:rPr lang="en-US" altLang="zh-CN" dirty="0" smtClean="0"/>
              <a:t>》</a:t>
            </a:r>
            <a:r>
              <a:rPr lang="zh-CN" altLang="en-US" dirty="0" smtClean="0"/>
              <a:t>及施耐德钢笔礼盒 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5148064" y="1772816"/>
            <a:ext cx="3600400" cy="3744416"/>
          </a:xfrm>
        </p:spPr>
        <p:txBody>
          <a:bodyPr/>
          <a:lstStyle/>
          <a:p>
            <a:r>
              <a:rPr lang="zh-CN" altLang="en-US" dirty="0" smtClean="0"/>
              <a:t>著名儿童文学作家梅子涵教授亲笔签名的书籍</a:t>
            </a:r>
            <a:r>
              <a:rPr lang="en-US" altLang="zh-CN" dirty="0" smtClean="0"/>
              <a:t>《</a:t>
            </a:r>
            <a:r>
              <a:rPr lang="zh-CN" altLang="en-US" dirty="0" smtClean="0"/>
              <a:t>阅读儿童文学</a:t>
            </a:r>
            <a:r>
              <a:rPr lang="en-US" altLang="zh-CN" dirty="0" smtClean="0"/>
              <a:t>》</a:t>
            </a:r>
          </a:p>
          <a:p>
            <a:r>
              <a:rPr lang="zh-CN" altLang="en-US" dirty="0" smtClean="0"/>
              <a:t>德国施耐德钢笔礼盒</a:t>
            </a:r>
            <a:r>
              <a:rPr lang="en-US" altLang="zh-CN" dirty="0" smtClean="0"/>
              <a:t> </a:t>
            </a:r>
          </a:p>
          <a:p>
            <a:r>
              <a:rPr lang="zh-CN" altLang="en-US" dirty="0" smtClean="0"/>
              <a:t>捐赠人：傅筠</a:t>
            </a:r>
            <a:endParaRPr lang="zh-CN" altLang="en-US" dirty="0"/>
          </a:p>
        </p:txBody>
      </p:sp>
      <p:pic>
        <p:nvPicPr>
          <p:cNvPr id="52226" name="Picture 2" descr="C:\Users\Administrator\Desktop\小图\IMG_249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544" y="1772816"/>
            <a:ext cx="4464496" cy="2976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茶具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400" dirty="0" smtClean="0"/>
              <a:t>三</a:t>
            </a:r>
            <a:r>
              <a:rPr lang="en-US" altLang="zh-CN" sz="2400" dirty="0" smtClean="0"/>
              <a:t>3</a:t>
            </a:r>
            <a:r>
              <a:rPr lang="zh-CN" altLang="en-US" sz="2400" dirty="0" smtClean="0"/>
              <a:t>班 陈映瑜</a:t>
            </a:r>
            <a:endParaRPr lang="en-US" altLang="zh-CN" sz="2400" dirty="0" smtClean="0"/>
          </a:p>
          <a:p>
            <a:r>
              <a:rPr lang="zh-CN" altLang="en-US" sz="2400" dirty="0" smtClean="0"/>
              <a:t>景德镇青花瓷茶具，是艺术性和实用性的统一，用来品茶，就是品味人生，品味世态，一杯淡淡的茶，给人的却是无尽的遐想与悠远的憧憬。</a:t>
            </a:r>
          </a:p>
          <a:p>
            <a:endParaRPr lang="zh-CN" altLang="en-US" sz="2400" dirty="0"/>
          </a:p>
        </p:txBody>
      </p:sp>
      <p:pic>
        <p:nvPicPr>
          <p:cNvPr id="4097" name="Picture 1" descr="C:\Users\Administrator\Desktop\小图\IMG_249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03848" y="2924944"/>
            <a:ext cx="5267325" cy="3511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99992" y="908720"/>
            <a:ext cx="4464496" cy="1584176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b="1" dirty="0" smtClean="0">
                <a:solidFill>
                  <a:schemeClr val="tx2"/>
                </a:solidFill>
              </a:rPr>
              <a:t>物品名称：</a:t>
            </a:r>
            <a:r>
              <a:rPr lang="en-US" altLang="zh-CN" b="1" dirty="0" smtClean="0">
                <a:solidFill>
                  <a:schemeClr val="tx2"/>
                </a:solidFill>
              </a:rPr>
              <a:t/>
            </a:r>
            <a:br>
              <a:rPr lang="en-US" altLang="zh-CN" b="1" dirty="0" smtClean="0">
                <a:solidFill>
                  <a:schemeClr val="tx2"/>
                </a:solidFill>
              </a:rPr>
            </a:br>
            <a:r>
              <a:rPr lang="zh-CN" altLang="en-US" sz="3100" b="1" dirty="0" smtClean="0">
                <a:solidFill>
                  <a:schemeClr val="tx2"/>
                </a:solidFill>
              </a:rPr>
              <a:t>乐高玩具系列：气功传奇之“鳄霸王的火焰攻击器”</a:t>
            </a:r>
            <a:endParaRPr lang="zh-CN" altLang="en-US" sz="3100" b="1" dirty="0">
              <a:solidFill>
                <a:schemeClr val="tx2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4032448" cy="2437057"/>
          </a:xfrm>
        </p:spPr>
      </p:pic>
      <p:sp>
        <p:nvSpPr>
          <p:cNvPr id="5" name="矩形 4"/>
          <p:cNvSpPr/>
          <p:nvPr/>
        </p:nvSpPr>
        <p:spPr>
          <a:xfrm>
            <a:off x="323528" y="3501008"/>
            <a:ext cx="54649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物品捐赠人：三（</a:t>
            </a:r>
            <a:r>
              <a:rPr lang="en-US" altLang="zh-CN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4</a:t>
            </a:r>
            <a:r>
              <a:rPr lang="zh-CN" altLang="en-US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）班     吴承泽</a:t>
            </a:r>
            <a:endParaRPr lang="en-US" altLang="zh-CN" sz="2800" b="1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996952"/>
            <a:ext cx="2304256" cy="30723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57346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88024" y="1124744"/>
            <a:ext cx="3456384" cy="2088232"/>
          </a:xfrm>
        </p:spPr>
        <p:txBody>
          <a:bodyPr>
            <a:normAutofit/>
          </a:bodyPr>
          <a:lstStyle/>
          <a:p>
            <a:pPr algn="l"/>
            <a:r>
              <a:rPr lang="zh-CN" altLang="en-US" b="1" dirty="0" smtClean="0">
                <a:solidFill>
                  <a:schemeClr val="tx2"/>
                </a:solidFill>
              </a:rPr>
              <a:t>物品名称：</a:t>
            </a:r>
            <a:r>
              <a:rPr lang="en-US" altLang="zh-CN" b="1" dirty="0" smtClean="0">
                <a:solidFill>
                  <a:schemeClr val="tx2"/>
                </a:solidFill>
              </a:rPr>
              <a:t/>
            </a:r>
            <a:br>
              <a:rPr lang="en-US" altLang="zh-CN" b="1" dirty="0" smtClean="0">
                <a:solidFill>
                  <a:schemeClr val="tx2"/>
                </a:solidFill>
              </a:rPr>
            </a:br>
            <a:r>
              <a:rPr lang="zh-CN" altLang="en-US" sz="2800" b="1" dirty="0" smtClean="0">
                <a:solidFill>
                  <a:schemeClr val="tx2"/>
                </a:solidFill>
              </a:rPr>
              <a:t>六轴陀螺仪遥控四轴飞行器</a:t>
            </a:r>
            <a:endParaRPr lang="zh-CN" altLang="en-US" sz="2800" b="1" dirty="0">
              <a:solidFill>
                <a:schemeClr val="tx2"/>
              </a:solidFill>
            </a:endParaRPr>
          </a:p>
        </p:txBody>
      </p:sp>
      <p:pic>
        <p:nvPicPr>
          <p:cNvPr id="9" name="内容占位符 8" descr="2016-03-25 102608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395536" y="1268759"/>
            <a:ext cx="3960440" cy="2970331"/>
          </a:xfrm>
        </p:spPr>
      </p:pic>
      <p:sp>
        <p:nvSpPr>
          <p:cNvPr id="5" name="矩形 4"/>
          <p:cNvSpPr/>
          <p:nvPr/>
        </p:nvSpPr>
        <p:spPr>
          <a:xfrm>
            <a:off x="4860032" y="4509120"/>
            <a:ext cx="294022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物品捐赠人：</a:t>
            </a:r>
            <a:endParaRPr lang="en-US" altLang="zh-CN" sz="2800" b="1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r>
              <a:rPr lang="zh-CN" altLang="en-US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三（</a:t>
            </a:r>
            <a:r>
              <a:rPr lang="en-US" altLang="zh-CN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4</a:t>
            </a:r>
            <a:r>
              <a:rPr lang="zh-CN" altLang="en-US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）班     陈诚</a:t>
            </a:r>
            <a:endParaRPr lang="en-US" altLang="zh-CN" sz="2800" b="1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57346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5" descr="http://p2.gexing.com/G1/M00/5D/E9/rBACFFJjOhbxNmROAAHfnjtBn68547_600x.jpg"/>
          <p:cNvSpPr>
            <a:spLocks noChangeAspect="1" noChangeArrowheads="1"/>
          </p:cNvSpPr>
          <p:nvPr/>
        </p:nvSpPr>
        <p:spPr bwMode="auto">
          <a:xfrm>
            <a:off x="155575" y="-1381125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9" name="AutoShape 7" descr="http://p2.gexing.com/G1/M00/5D/E9/rBACFFJjOhbxNmROAAHfnjtBn68547_600x.jpg"/>
          <p:cNvSpPr>
            <a:spLocks noChangeAspect="1" noChangeArrowheads="1"/>
          </p:cNvSpPr>
          <p:nvPr/>
        </p:nvSpPr>
        <p:spPr bwMode="auto">
          <a:xfrm>
            <a:off x="155575" y="-1381125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30" name="AutoShape 9" descr="http://p2.gexing.com/G1/M00/5D/E9/rBACFFJjOhbxNmROAAHfnjtBn68547_600x.jpg"/>
          <p:cNvSpPr>
            <a:spLocks noChangeAspect="1" noChangeArrowheads="1"/>
          </p:cNvSpPr>
          <p:nvPr/>
        </p:nvSpPr>
        <p:spPr bwMode="auto">
          <a:xfrm>
            <a:off x="155575" y="-1381125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31" name="TextBox 8"/>
          <p:cNvSpPr txBox="1">
            <a:spLocks noChangeArrowheads="1"/>
          </p:cNvSpPr>
          <p:nvPr/>
        </p:nvSpPr>
        <p:spPr bwMode="auto">
          <a:xfrm>
            <a:off x="251520" y="836712"/>
            <a:ext cx="37798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chemeClr val="tx2"/>
                </a:solidFill>
                <a:latin typeface="华文楷体" pitchFamily="2" charset="-122"/>
                <a:ea typeface="华文楷体" pitchFamily="2" charset="-122"/>
              </a:rPr>
              <a:t>3.5</a:t>
            </a:r>
            <a:r>
              <a:rPr lang="zh-CN" altLang="en-US" sz="2800" b="1" dirty="0">
                <a:solidFill>
                  <a:schemeClr val="tx2"/>
                </a:solidFill>
                <a:latin typeface="华文楷体" pitchFamily="2" charset="-122"/>
                <a:ea typeface="华文楷体" pitchFamily="2" charset="-122"/>
              </a:rPr>
              <a:t>通道遥控直升机</a:t>
            </a:r>
            <a:endParaRPr lang="en-US" altLang="zh-CN" sz="2800" b="1" dirty="0">
              <a:solidFill>
                <a:schemeClr val="tx2"/>
              </a:solidFill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1032" name="Picture 7" descr="C:\Users\Administrator\Desktop\IMG_7323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708400" y="188913"/>
            <a:ext cx="31146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TextBox 8"/>
          <p:cNvSpPr txBox="1">
            <a:spLocks noChangeArrowheads="1"/>
          </p:cNvSpPr>
          <p:nvPr/>
        </p:nvSpPr>
        <p:spPr bwMode="auto">
          <a:xfrm>
            <a:off x="3635896" y="4221088"/>
            <a:ext cx="33845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chemeClr val="tx2"/>
                </a:solidFill>
                <a:latin typeface="华文楷体" pitchFamily="2" charset="-122"/>
                <a:ea typeface="华文楷体" pitchFamily="2" charset="-122"/>
              </a:rPr>
              <a:t>捐献人：李兴阳</a:t>
            </a:r>
            <a:endParaRPr lang="en-US" altLang="zh-CN" sz="2800" b="1" dirty="0">
              <a:solidFill>
                <a:schemeClr val="tx2"/>
              </a:solidFill>
              <a:latin typeface="华文楷体" pitchFamily="2" charset="-122"/>
              <a:ea typeface="华文楷体" pitchFamily="2" charset="-122"/>
            </a:endParaRPr>
          </a:p>
          <a:p>
            <a:r>
              <a:rPr lang="zh-CN" altLang="en-US" sz="2800" b="1" dirty="0">
                <a:solidFill>
                  <a:schemeClr val="tx2"/>
                </a:solidFill>
                <a:latin typeface="华文楷体" pitchFamily="2" charset="-122"/>
                <a:ea typeface="华文楷体" pitchFamily="2" charset="-122"/>
              </a:rPr>
              <a:t>    四（</a:t>
            </a:r>
            <a:r>
              <a:rPr lang="en-US" altLang="zh-CN" sz="2800" b="1" dirty="0">
                <a:solidFill>
                  <a:schemeClr val="tx2"/>
                </a:solidFill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2800" b="1" dirty="0">
                <a:solidFill>
                  <a:schemeClr val="tx2"/>
                </a:solidFill>
                <a:latin typeface="华文楷体" pitchFamily="2" charset="-122"/>
                <a:ea typeface="华文楷体" pitchFamily="2" charset="-122"/>
              </a:rPr>
              <a:t>）班</a:t>
            </a:r>
            <a:endParaRPr lang="en-US" altLang="zh-CN" sz="2800" b="1" dirty="0">
              <a:solidFill>
                <a:schemeClr val="tx2"/>
              </a:solidFill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1034" name="Picture 5" descr="https://gd4.alicdn.com/imgextra/i4/2831752216/TB2ApcMlVXXXXa1XXXXXXXXXXXX_!!2831752216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79388" y="1484313"/>
            <a:ext cx="33845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TextBox 8"/>
          <p:cNvSpPr txBox="1">
            <a:spLocks noChangeArrowheads="1"/>
          </p:cNvSpPr>
          <p:nvPr/>
        </p:nvSpPr>
        <p:spPr bwMode="auto">
          <a:xfrm>
            <a:off x="5652120" y="6021288"/>
            <a:ext cx="3384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1">
                <a:solidFill>
                  <a:schemeClr val="tx2"/>
                </a:solidFill>
                <a:latin typeface="华文楷体" pitchFamily="2" charset="-122"/>
                <a:ea typeface="华文楷体" pitchFamily="2" charset="-122"/>
              </a:rPr>
              <a:t>是李兴阳心爱的十岁生日礼物</a:t>
            </a:r>
            <a:endParaRPr lang="en-US" altLang="zh-CN" b="1">
              <a:solidFill>
                <a:schemeClr val="tx2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036" name="TextBox 10"/>
          <p:cNvSpPr txBox="1">
            <a:spLocks noChangeArrowheads="1"/>
          </p:cNvSpPr>
          <p:nvPr/>
        </p:nvSpPr>
        <p:spPr bwMode="auto">
          <a:xfrm>
            <a:off x="2411760" y="5302949"/>
            <a:ext cx="55446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幸</a:t>
            </a:r>
            <a:r>
              <a:rPr lang="zh-CN" altLang="en-US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运地拍</a:t>
            </a:r>
            <a:r>
              <a:rPr lang="zh-CN" altLang="en-US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到我珍</a:t>
            </a:r>
            <a:r>
              <a:rPr lang="zh-CN" altLang="en-US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爱的直</a:t>
            </a:r>
            <a:r>
              <a:rPr lang="zh-CN" altLang="en-US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升</a:t>
            </a:r>
            <a:r>
              <a:rPr lang="zh-CN" altLang="en-US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机的人，</a:t>
            </a:r>
            <a:r>
              <a:rPr lang="zh-CN" altLang="en-US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他的人生也就会像这直升机一样 ，一帆风顺、直冲云霄！</a:t>
            </a:r>
          </a:p>
        </p:txBody>
      </p:sp>
      <p:sp>
        <p:nvSpPr>
          <p:cNvPr id="1037" name="TextBox 11"/>
          <p:cNvSpPr txBox="1">
            <a:spLocks noChangeArrowheads="1"/>
          </p:cNvSpPr>
          <p:nvPr/>
        </p:nvSpPr>
        <p:spPr bwMode="auto">
          <a:xfrm>
            <a:off x="7702550" y="404813"/>
            <a:ext cx="104616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高端、名牌、超耐摔。</a:t>
            </a:r>
            <a:endParaRPr lang="en-US" altLang="zh-CN" sz="2800" b="1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28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 军工品质飞机王</a:t>
            </a:r>
          </a:p>
        </p:txBody>
      </p:sp>
      <p:sp>
        <p:nvSpPr>
          <p:cNvPr id="1038" name="TextBox 12"/>
          <p:cNvSpPr txBox="1">
            <a:spLocks noChangeArrowheads="1"/>
          </p:cNvSpPr>
          <p:nvPr/>
        </p:nvSpPr>
        <p:spPr bwMode="auto">
          <a:xfrm>
            <a:off x="6991236" y="980728"/>
            <a:ext cx="67710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</a:rPr>
              <a:t>李兴阳诚意推荐</a:t>
            </a:r>
          </a:p>
        </p:txBody>
      </p:sp>
      <p:sp>
        <p:nvSpPr>
          <p:cNvPr id="1039" name="闪电形 13"/>
          <p:cNvSpPr>
            <a:spLocks noChangeArrowheads="1"/>
          </p:cNvSpPr>
          <p:nvPr/>
        </p:nvSpPr>
        <p:spPr bwMode="auto">
          <a:xfrm>
            <a:off x="7020272" y="4077072"/>
            <a:ext cx="1944687" cy="8636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kumimoji="1" lang="zh-CN" altLang="en-US" sz="240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  <p:controls>
      <p:control spid="1026" name="ShockwaveFlash1" r:id="rId2" imgW="1828571" imgH="1828571"/>
    </p:controls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24563" y="20638"/>
            <a:ext cx="3098800" cy="196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35513" y="4706938"/>
            <a:ext cx="4408487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257800" y="2009775"/>
            <a:ext cx="3886200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1" name="矩形 2"/>
          <p:cNvSpPr>
            <a:spLocks noChangeArrowheads="1"/>
          </p:cNvSpPr>
          <p:nvPr/>
        </p:nvSpPr>
        <p:spPr bwMode="auto">
          <a:xfrm>
            <a:off x="69850" y="211138"/>
            <a:ext cx="46656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/>
              <a:t>捐献品名称：</a:t>
            </a:r>
            <a:r>
              <a:rPr lang="zh-CN" altLang="en-US" sz="2800" b="1">
                <a:solidFill>
                  <a:srgbClr val="FF0000"/>
                </a:solidFill>
              </a:rPr>
              <a:t>雷速登 翼飞冲天</a:t>
            </a:r>
          </a:p>
        </p:txBody>
      </p:sp>
      <p:sp>
        <p:nvSpPr>
          <p:cNvPr id="4102" name="矩形 3"/>
          <p:cNvSpPr>
            <a:spLocks noChangeArrowheads="1"/>
          </p:cNvSpPr>
          <p:nvPr/>
        </p:nvSpPr>
        <p:spPr bwMode="auto">
          <a:xfrm>
            <a:off x="492125" y="5181600"/>
            <a:ext cx="37417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 b="1"/>
              <a:t>捐献人：四（</a:t>
            </a:r>
            <a:r>
              <a:rPr lang="en-US" altLang="zh-CN" sz="2400" b="1"/>
              <a:t>1</a:t>
            </a:r>
            <a:r>
              <a:rPr lang="zh-CN" altLang="en-US" sz="2400" b="1"/>
              <a:t>）班周承泽</a:t>
            </a:r>
          </a:p>
        </p:txBody>
      </p:sp>
      <p:sp>
        <p:nvSpPr>
          <p:cNvPr id="4103" name="矩形 5"/>
          <p:cNvSpPr>
            <a:spLocks noChangeArrowheads="1"/>
          </p:cNvSpPr>
          <p:nvPr/>
        </p:nvSpPr>
        <p:spPr bwMode="auto">
          <a:xfrm>
            <a:off x="77788" y="3754438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/>
              <a:t>精美彩盒包装，三通道前进、后退、左转、右转，带进口陀螺仪，操作更加灵活，飞行更加平稳。</a:t>
            </a:r>
          </a:p>
        </p:txBody>
      </p:sp>
      <p:sp>
        <p:nvSpPr>
          <p:cNvPr id="4104" name="矩形 6"/>
          <p:cNvSpPr>
            <a:spLocks noChangeArrowheads="1"/>
          </p:cNvSpPr>
          <p:nvPr/>
        </p:nvSpPr>
        <p:spPr bwMode="auto">
          <a:xfrm>
            <a:off x="0" y="820738"/>
            <a:ext cx="58674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200"/>
              <a:t>【</a:t>
            </a:r>
            <a:r>
              <a:rPr lang="zh-CN" altLang="en-US" sz="2200"/>
              <a:t>实际尺寸</a:t>
            </a:r>
            <a:r>
              <a:rPr lang="en-US" altLang="zh-CN" sz="2200"/>
              <a:t>】</a:t>
            </a:r>
            <a:r>
              <a:rPr lang="zh-CN" altLang="en-US" sz="2200"/>
              <a:t>飞机：长约</a:t>
            </a:r>
            <a:r>
              <a:rPr lang="en-US" altLang="zh-CN" sz="2200"/>
              <a:t>24</a:t>
            </a:r>
            <a:r>
              <a:rPr lang="zh-CN" altLang="en-US" sz="2200"/>
              <a:t>厘米，高约</a:t>
            </a:r>
            <a:r>
              <a:rPr lang="en-US" altLang="zh-CN" sz="2200"/>
              <a:t>10</a:t>
            </a:r>
            <a:r>
              <a:rPr lang="zh-CN" altLang="en-US" sz="2200"/>
              <a:t>厘米 </a:t>
            </a:r>
            <a:endParaRPr lang="en-US" altLang="zh-CN" sz="2200"/>
          </a:p>
          <a:p>
            <a:r>
              <a:rPr lang="en-US" altLang="zh-CN" sz="2200"/>
              <a:t>【</a:t>
            </a:r>
            <a:r>
              <a:rPr lang="zh-CN" altLang="en-US" sz="2200"/>
              <a:t>通道</a:t>
            </a:r>
            <a:r>
              <a:rPr lang="en-US" altLang="zh-CN" sz="2200"/>
              <a:t>】3</a:t>
            </a:r>
            <a:r>
              <a:rPr lang="zh-CN" altLang="en-US" sz="2200"/>
              <a:t>通道带美国陀螺仪 </a:t>
            </a:r>
            <a:endParaRPr lang="en-US" altLang="zh-CN" sz="2200"/>
          </a:p>
          <a:p>
            <a:r>
              <a:rPr lang="en-US" altLang="zh-CN" sz="2200"/>
              <a:t>【</a:t>
            </a:r>
            <a:r>
              <a:rPr lang="zh-CN" altLang="en-US" sz="2200"/>
              <a:t>全方位动作</a:t>
            </a:r>
            <a:r>
              <a:rPr lang="en-US" altLang="zh-CN" sz="2200"/>
              <a:t>】</a:t>
            </a:r>
            <a:r>
              <a:rPr lang="zh-CN" altLang="en-US" sz="2200"/>
              <a:t>上升，下降，左转，右转，前进，后退，悬停。 </a:t>
            </a:r>
            <a:r>
              <a:rPr lang="en-US" altLang="zh-CN" sz="2200"/>
              <a:t>【</a:t>
            </a:r>
            <a:r>
              <a:rPr lang="zh-CN" altLang="en-US" sz="2200"/>
              <a:t>遥控距离</a:t>
            </a:r>
            <a:r>
              <a:rPr lang="en-US" altLang="zh-CN" sz="2200"/>
              <a:t>】≥12</a:t>
            </a:r>
            <a:r>
              <a:rPr lang="zh-CN" altLang="en-US" sz="2200"/>
              <a:t>米    </a:t>
            </a:r>
            <a:endParaRPr lang="en-US" altLang="zh-CN" sz="2200"/>
          </a:p>
          <a:p>
            <a:r>
              <a:rPr lang="en-US" altLang="zh-CN" sz="2200"/>
              <a:t>【</a:t>
            </a:r>
            <a:r>
              <a:rPr lang="zh-CN" altLang="en-US" sz="2200"/>
              <a:t>飞行高度</a:t>
            </a:r>
            <a:r>
              <a:rPr lang="en-US" altLang="zh-CN" sz="2200"/>
              <a:t>】8</a:t>
            </a:r>
            <a:r>
              <a:rPr lang="zh-CN" altLang="en-US" sz="2200"/>
              <a:t>米    </a:t>
            </a:r>
            <a:r>
              <a:rPr lang="en-US" altLang="zh-CN" sz="2200"/>
              <a:t>【</a:t>
            </a:r>
            <a:r>
              <a:rPr lang="zh-CN" altLang="en-US" sz="2200"/>
              <a:t>飞行时间</a:t>
            </a:r>
            <a:r>
              <a:rPr lang="en-US" altLang="zh-CN" sz="2200"/>
              <a:t>】≥6</a:t>
            </a:r>
            <a:r>
              <a:rPr lang="zh-CN" altLang="en-US" sz="2200"/>
              <a:t>分钟 </a:t>
            </a:r>
            <a:endParaRPr lang="en-US" altLang="zh-CN" sz="2200"/>
          </a:p>
          <a:p>
            <a:r>
              <a:rPr lang="en-US" altLang="zh-CN" sz="2200"/>
              <a:t>【</a:t>
            </a:r>
            <a:r>
              <a:rPr lang="zh-CN" altLang="en-US" sz="2200"/>
              <a:t>商品电源</a:t>
            </a:r>
            <a:r>
              <a:rPr lang="en-US" altLang="zh-CN" sz="2200"/>
              <a:t>】</a:t>
            </a:r>
            <a:r>
              <a:rPr lang="zh-CN" altLang="en-US" sz="2200"/>
              <a:t>遥控器使用</a:t>
            </a:r>
            <a:r>
              <a:rPr lang="en-US" altLang="zh-CN" sz="2200"/>
              <a:t>6</a:t>
            </a:r>
            <a:r>
              <a:rPr lang="zh-CN" altLang="en-US" sz="2200"/>
              <a:t>节</a:t>
            </a:r>
            <a:r>
              <a:rPr lang="en-US" altLang="zh-CN" sz="2200"/>
              <a:t>AA</a:t>
            </a:r>
            <a:r>
              <a:rPr lang="zh-CN" altLang="en-US" sz="2200"/>
              <a:t>（</a:t>
            </a:r>
            <a:r>
              <a:rPr lang="en-US" altLang="zh-CN" sz="2200"/>
              <a:t>5</a:t>
            </a:r>
            <a:r>
              <a:rPr lang="zh-CN" altLang="en-US" sz="2200"/>
              <a:t>号）</a:t>
            </a:r>
            <a:endParaRPr lang="en-US" altLang="zh-CN" sz="2200"/>
          </a:p>
          <a:p>
            <a:r>
              <a:rPr lang="zh-CN" altLang="en-US" sz="2200"/>
              <a:t>碱性电池</a:t>
            </a:r>
            <a:r>
              <a:rPr lang="en-US" altLang="zh-CN" sz="2200"/>
              <a:t>(</a:t>
            </a:r>
            <a:r>
              <a:rPr lang="zh-CN" altLang="en-US" sz="2200"/>
              <a:t>电池需另购</a:t>
            </a:r>
            <a:r>
              <a:rPr lang="en-US" altLang="zh-CN" sz="2200"/>
              <a:t>)</a:t>
            </a:r>
            <a:r>
              <a:rPr lang="zh-CN" altLang="en-US" sz="2200"/>
              <a:t>。 机身使用内置</a:t>
            </a:r>
            <a:endParaRPr lang="en-US" altLang="zh-CN" sz="2200"/>
          </a:p>
          <a:p>
            <a:r>
              <a:rPr lang="zh-CN" altLang="en-US" sz="2200"/>
              <a:t>高性能锂离子电池。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945563" y="298450"/>
            <a:ext cx="198437" cy="1314450"/>
          </a:xfrm>
          <a:prstGeom prst="rect">
            <a:avLst/>
          </a:prstGeom>
          <a:solidFill>
            <a:schemeClr val="accent1"/>
          </a:solidFill>
          <a:ln w="12700" cap="flat" cmpd="sng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zh-CN" sz="1300">
              <a:solidFill>
                <a:srgbClr val="FFFFFF"/>
              </a:solidFill>
            </a:endParaRPr>
          </a:p>
        </p:txBody>
      </p:sp>
      <p:sp>
        <p:nvSpPr>
          <p:cNvPr id="3075" name="标题 1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2843808" y="548680"/>
            <a:ext cx="5633417" cy="1316037"/>
          </a:xfrm>
          <a:ln/>
        </p:spPr>
        <p:txBody>
          <a:bodyPr>
            <a:normAutofit fontScale="90000"/>
          </a:bodyPr>
          <a:lstStyle/>
          <a:p>
            <a:pPr marL="0" indent="0" algn="r">
              <a:lnSpc>
                <a:spcPct val="150000"/>
              </a:lnSpc>
            </a:pPr>
            <a:r>
              <a:rPr lang="zh-CN" altLang="en-US" sz="6000" b="1" dirty="0"/>
              <a:t>合金遥控直升机</a:t>
            </a:r>
          </a:p>
        </p:txBody>
      </p:sp>
      <p:sp>
        <p:nvSpPr>
          <p:cNvPr id="3076" name="副标题 2"/>
          <p:cNvSpPr>
            <a:spLocks noGrp="1" noChangeArrowheads="1"/>
          </p:cNvSpPr>
          <p:nvPr>
            <p:ph type="subTitle" idx="4294967295"/>
            <p:custDataLst>
              <p:tags r:id="rId4"/>
            </p:custDataLst>
          </p:nvPr>
        </p:nvSpPr>
        <p:spPr bwMode="auto">
          <a:xfrm>
            <a:off x="3419872" y="1988840"/>
            <a:ext cx="4975225" cy="514350"/>
          </a:xfrm>
          <a:prstGeom prst="rect">
            <a:avLst/>
          </a:prstGeom>
          <a:noFill/>
          <a:ln/>
        </p:spPr>
        <p:txBody>
          <a:bodyPr anchor="ctr"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Font typeface="Wingdings" pitchFamily="2" charset="2"/>
              <a:buNone/>
            </a:pPr>
            <a:r>
              <a:rPr lang="zh-CN" altLang="zh-CN" dirty="0"/>
              <a:t>3.5</a:t>
            </a:r>
            <a:r>
              <a:rPr lang="zh-CN" dirty="0"/>
              <a:t>通道   陀螺仪    博疆科技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827584" y="1052736"/>
            <a:ext cx="2464718" cy="4190280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zh-CN" altLang="en-US" sz="2800" dirty="0">
                <a:solidFill>
                  <a:srgbClr val="F22A2A"/>
                </a:solidFill>
                <a:latin typeface="华文新魏" charset="0"/>
              </a:rPr>
              <a:t>简单操作</a:t>
            </a:r>
          </a:p>
          <a:p>
            <a:endParaRPr lang="zh-CN" altLang="en-US" sz="2800" dirty="0">
              <a:solidFill>
                <a:srgbClr val="F22A2A"/>
              </a:solidFill>
              <a:latin typeface="华文新魏" charset="0"/>
            </a:endParaRPr>
          </a:p>
          <a:p>
            <a:r>
              <a:rPr lang="zh-CN" altLang="en-US" sz="2800" dirty="0">
                <a:solidFill>
                  <a:srgbClr val="F22A2A"/>
                </a:solidFill>
                <a:latin typeface="华文新魏" charset="0"/>
              </a:rPr>
              <a:t>超强抗摔</a:t>
            </a:r>
          </a:p>
          <a:p>
            <a:endParaRPr lang="zh-CN" altLang="en-US" sz="2800" dirty="0">
              <a:solidFill>
                <a:srgbClr val="F22A2A"/>
              </a:solidFill>
              <a:latin typeface="华文新魏" charset="0"/>
            </a:endParaRPr>
          </a:p>
          <a:p>
            <a:r>
              <a:rPr lang="zh-CN" altLang="en-US" sz="2800" dirty="0">
                <a:solidFill>
                  <a:srgbClr val="F22A2A"/>
                </a:solidFill>
                <a:latin typeface="华文新魏" charset="0"/>
              </a:rPr>
              <a:t>室内飞行</a:t>
            </a:r>
          </a:p>
          <a:p>
            <a:endParaRPr lang="zh-CN" altLang="en-US" sz="2800" dirty="0">
              <a:solidFill>
                <a:srgbClr val="F22A2A"/>
              </a:solidFill>
              <a:latin typeface="华文新魏" charset="0"/>
            </a:endParaRPr>
          </a:p>
          <a:p>
            <a:r>
              <a:rPr lang="zh-CN" altLang="en-US" sz="2800" dirty="0">
                <a:solidFill>
                  <a:srgbClr val="F22A2A"/>
                </a:solidFill>
                <a:latin typeface="华文新魏" charset="0"/>
              </a:rPr>
              <a:t>3D全向飞行</a:t>
            </a:r>
            <a:endParaRPr lang="zh-CN" altLang="en-US" sz="2800" dirty="0">
              <a:solidFill>
                <a:srgbClr val="F22A2A"/>
              </a:solidFill>
              <a:latin typeface="华文新魏" charset="0"/>
              <a:ea typeface="华文新魏" charset="0"/>
              <a:cs typeface="华文新魏" charset="0"/>
            </a:endParaRPr>
          </a:p>
        </p:txBody>
      </p:sp>
      <p:pic>
        <p:nvPicPr>
          <p:cNvPr id="3078" name="Picture 6" descr="2016-03-29 11:32:57.895000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139952" y="2852936"/>
            <a:ext cx="3756025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483768" y="5877272"/>
            <a:ext cx="3240360" cy="700088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zh-CN" altLang="en-US" sz="2400" dirty="0">
                <a:solidFill>
                  <a:srgbClr val="00BFF3"/>
                </a:solidFill>
              </a:rPr>
              <a:t>四年级一班  冯凯</a:t>
            </a:r>
            <a:r>
              <a:rPr lang="zh-CN" altLang="en-US" sz="2400" dirty="0" smtClean="0">
                <a:solidFill>
                  <a:srgbClr val="00BFF3"/>
                </a:solidFill>
              </a:rPr>
              <a:t>悦</a:t>
            </a:r>
            <a:endParaRPr lang="zh-CN" altLang="en-US" sz="2400" dirty="0">
              <a:solidFill>
                <a:srgbClr val="00BFF3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 idx="4294967295"/>
          </p:nvPr>
        </p:nvSpPr>
        <p:spPr>
          <a:xfrm>
            <a:off x="0" y="692150"/>
            <a:ext cx="6934200" cy="71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defTabSz="804672">
              <a:defRPr sz="3520"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rPr dirty="0" err="1">
                <a:latin typeface="宋体"/>
                <a:ea typeface="宋体"/>
                <a:cs typeface="宋体"/>
                <a:sym typeface="宋体"/>
              </a:rPr>
              <a:t>拍卖物品</a:t>
            </a:r>
            <a:r>
              <a:rPr dirty="0">
                <a:latin typeface="宋体"/>
                <a:ea typeface="宋体"/>
                <a:cs typeface="宋体"/>
                <a:sym typeface="宋体"/>
              </a:rPr>
              <a:t>：</a:t>
            </a:r>
          </a:p>
        </p:txBody>
      </p:sp>
      <p:pic>
        <p:nvPicPr>
          <p:cNvPr id="31" name="9686.jpeg" descr="9686.jpg"/>
          <p:cNvPicPr>
            <a:picLocks noChangeAspect="1"/>
          </p:cNvPicPr>
          <p:nvPr/>
        </p:nvPicPr>
        <p:blipFill>
          <a:blip r:embed="rId2" cstate="screen">
            <a:extLst/>
          </a:blip>
          <a:stretch>
            <a:fillRect/>
          </a:stretch>
        </p:blipFill>
        <p:spPr>
          <a:xfrm>
            <a:off x="4211960" y="1484784"/>
            <a:ext cx="4176464" cy="3986623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32"/>
          <p:cNvSpPr/>
          <p:nvPr/>
        </p:nvSpPr>
        <p:spPr>
          <a:xfrm>
            <a:off x="755576" y="1916832"/>
            <a:ext cx="3384376" cy="2246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800"/>
            </a:pPr>
            <a:r>
              <a:rPr sz="2800" dirty="0">
                <a:latin typeface="宋体"/>
                <a:ea typeface="宋体"/>
                <a:cs typeface="宋体"/>
                <a:sym typeface="宋体"/>
              </a:rPr>
              <a:t>乐高教具</a:t>
            </a:r>
            <a:r>
              <a:rPr sz="2800" dirty="0"/>
              <a:t>9686</a:t>
            </a:r>
            <a:r>
              <a:rPr sz="2800" dirty="0">
                <a:latin typeface="宋体"/>
                <a:ea typeface="宋体"/>
                <a:cs typeface="宋体"/>
                <a:sym typeface="宋体"/>
              </a:rPr>
              <a:t>：</a:t>
            </a:r>
          </a:p>
          <a:p>
            <a:pPr>
              <a:defRPr sz="1800"/>
            </a:pPr>
            <a:r>
              <a:rPr lang="en-US" sz="2800" dirty="0" smtClean="0">
                <a:latin typeface="宋体"/>
                <a:ea typeface="宋体"/>
                <a:cs typeface="宋体"/>
                <a:sym typeface="宋体"/>
              </a:rPr>
              <a:t>    </a:t>
            </a:r>
            <a:r>
              <a:rPr sz="2800" dirty="0" smtClean="0">
                <a:latin typeface="宋体"/>
                <a:ea typeface="宋体"/>
                <a:cs typeface="宋体"/>
                <a:sym typeface="宋体"/>
              </a:rPr>
              <a:t>共</a:t>
            </a:r>
            <a:r>
              <a:rPr sz="2800" dirty="0"/>
              <a:t>396</a:t>
            </a:r>
            <a:r>
              <a:rPr sz="2800" dirty="0">
                <a:latin typeface="宋体"/>
                <a:ea typeface="宋体"/>
                <a:cs typeface="宋体"/>
                <a:sym typeface="宋体"/>
              </a:rPr>
              <a:t>个积木块</a:t>
            </a:r>
          </a:p>
          <a:p>
            <a:pPr>
              <a:defRPr sz="1800"/>
            </a:pPr>
            <a:r>
              <a:rPr sz="2800" dirty="0" err="1">
                <a:latin typeface="宋体"/>
                <a:ea typeface="宋体"/>
                <a:cs typeface="宋体"/>
                <a:sym typeface="宋体"/>
              </a:rPr>
              <a:t>以杠杆，齿轮，滑轮</a:t>
            </a:r>
            <a:endParaRPr sz="2800" dirty="0">
              <a:latin typeface="宋体"/>
              <a:ea typeface="宋体"/>
              <a:cs typeface="宋体"/>
              <a:sym typeface="宋体"/>
            </a:endParaRPr>
          </a:p>
          <a:p>
            <a:pPr>
              <a:defRPr sz="1800"/>
            </a:pPr>
            <a:r>
              <a:rPr sz="2800" dirty="0" err="1">
                <a:latin typeface="宋体"/>
                <a:ea typeface="宋体"/>
                <a:cs typeface="宋体"/>
                <a:sym typeface="宋体"/>
              </a:rPr>
              <a:t>为原理去搭建我们所</a:t>
            </a:r>
            <a:endParaRPr sz="2800" dirty="0">
              <a:latin typeface="宋体"/>
              <a:ea typeface="宋体"/>
              <a:cs typeface="宋体"/>
              <a:sym typeface="宋体"/>
            </a:endParaRPr>
          </a:p>
          <a:p>
            <a:pPr>
              <a:defRPr sz="1800"/>
            </a:pPr>
            <a:r>
              <a:rPr sz="2800" dirty="0" err="1">
                <a:latin typeface="宋体"/>
                <a:ea typeface="宋体"/>
                <a:cs typeface="宋体"/>
                <a:sym typeface="宋体"/>
              </a:rPr>
              <a:t>需要的乐高</a:t>
            </a:r>
            <a:r>
              <a:rPr sz="2800" dirty="0">
                <a:latin typeface="宋体"/>
                <a:ea typeface="宋体"/>
                <a:cs typeface="宋体"/>
                <a:sym typeface="宋体"/>
              </a:rPr>
              <a:t>。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699792" y="5373216"/>
            <a:ext cx="3240360" cy="700088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zh-CN" altLang="en-US" sz="2400" dirty="0" smtClean="0"/>
              <a:t>四</a:t>
            </a:r>
            <a:r>
              <a:rPr lang="en-US" altLang="zh-CN" sz="2400" dirty="0" smtClean="0"/>
              <a:t>2</a:t>
            </a:r>
            <a:r>
              <a:rPr lang="zh-CN" altLang="en-US" sz="2400" dirty="0" smtClean="0"/>
              <a:t>班  俞皓天</a:t>
            </a:r>
            <a:endParaRPr lang="zh-CN" altLang="en-US" sz="2400" dirty="0"/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3848" y="4149080"/>
            <a:ext cx="56778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</a:rPr>
              <a:t>大溪地黑珠吊坠（不包含金链）：</a:t>
            </a:r>
            <a:endParaRPr lang="en-US" altLang="zh-CN" sz="2800" dirty="0" smtClean="0">
              <a:solidFill>
                <a:srgbClr val="FF0000"/>
              </a:solidFill>
            </a:endParaRPr>
          </a:p>
          <a:p>
            <a:r>
              <a:rPr lang="zh-CN" altLang="en-US" sz="2800" dirty="0" smtClean="0">
                <a:solidFill>
                  <a:srgbClr val="FF0000"/>
                </a:solidFill>
              </a:rPr>
              <a:t>产地</a:t>
            </a:r>
            <a:r>
              <a:rPr lang="en-US" sz="2800" dirty="0" smtClean="0">
                <a:solidFill>
                  <a:srgbClr val="FF0000"/>
                </a:solidFill>
              </a:rPr>
              <a:t>:</a:t>
            </a:r>
            <a:r>
              <a:rPr lang="zh-CN" altLang="en-US" sz="2800" dirty="0" smtClean="0">
                <a:solidFill>
                  <a:srgbClr val="FF0000"/>
                </a:solidFill>
              </a:rPr>
              <a:t>南太平洋，</a:t>
            </a:r>
            <a:r>
              <a:rPr lang="en-US" sz="2800" dirty="0" smtClean="0">
                <a:solidFill>
                  <a:srgbClr val="FF0000"/>
                </a:solidFill>
              </a:rPr>
              <a:t>K</a:t>
            </a:r>
            <a:r>
              <a:rPr lang="zh-CN" altLang="en-US" sz="2800" dirty="0" smtClean="0">
                <a:solidFill>
                  <a:srgbClr val="FF0000"/>
                </a:solidFill>
              </a:rPr>
              <a:t>金镶嵌，伴以俄罗斯锆石。珍珠直径</a:t>
            </a:r>
            <a:r>
              <a:rPr lang="en-US" sz="2800" dirty="0" smtClean="0">
                <a:solidFill>
                  <a:srgbClr val="FF0000"/>
                </a:solidFill>
              </a:rPr>
              <a:t>12-13mm</a:t>
            </a:r>
            <a:r>
              <a:rPr lang="zh-CN" altLang="en-US" sz="2800" dirty="0" smtClean="0">
                <a:solidFill>
                  <a:srgbClr val="FF0000"/>
                </a:solidFill>
              </a:rPr>
              <a:t>，正圆，散发迷人光泽。此吊坠市场价在</a:t>
            </a:r>
            <a:r>
              <a:rPr lang="en-US" sz="2800" dirty="0" smtClean="0">
                <a:solidFill>
                  <a:srgbClr val="FF0000"/>
                </a:solidFill>
              </a:rPr>
              <a:t>2000-2500</a:t>
            </a:r>
            <a:r>
              <a:rPr lang="zh-CN" altLang="en-US" sz="2800" dirty="0" smtClean="0">
                <a:solidFill>
                  <a:srgbClr val="FF0000"/>
                </a:solidFill>
              </a:rPr>
              <a:t>左右。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85720" y="285728"/>
            <a:ext cx="53578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</a:rPr>
              <a:t>塔希提黑珍珠</a:t>
            </a:r>
            <a:endParaRPr lang="en-US" altLang="zh-CN" sz="2800" dirty="0" smtClean="0">
              <a:solidFill>
                <a:srgbClr val="FF0000"/>
              </a:solidFill>
            </a:endParaRPr>
          </a:p>
          <a:p>
            <a:r>
              <a:rPr lang="zh-CN" altLang="en-US" sz="2800" dirty="0" smtClean="0">
                <a:solidFill>
                  <a:srgbClr val="FF0000"/>
                </a:solidFill>
              </a:rPr>
              <a:t>（</a:t>
            </a:r>
            <a:r>
              <a:rPr lang="en-US" sz="2800" dirty="0" smtClean="0">
                <a:solidFill>
                  <a:srgbClr val="FF0000"/>
                </a:solidFill>
              </a:rPr>
              <a:t>Tahitian</a:t>
            </a:r>
            <a:r>
              <a:rPr lang="zh-CN" altLang="en-US" sz="2800" dirty="0" smtClean="0">
                <a:solidFill>
                  <a:srgbClr val="FF0000"/>
                </a:solidFill>
              </a:rPr>
              <a:t>，又称大溪地黑珍珠）</a:t>
            </a:r>
            <a:endParaRPr lang="zh-CN" altLang="en-US" dirty="0"/>
          </a:p>
        </p:txBody>
      </p:sp>
      <p:pic>
        <p:nvPicPr>
          <p:cNvPr id="5" name="图片 4" descr="18554128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57158" y="3357562"/>
            <a:ext cx="2357454" cy="314327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1772816"/>
            <a:ext cx="321471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一</a:t>
            </a:r>
            <a:r>
              <a:rPr lang="en-US" altLang="zh-CN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r>
              <a:rPr lang="zh-CN" alt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班 郭明朗</a:t>
            </a:r>
            <a:endParaRPr lang="en-US" altLang="zh-CN" sz="32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zh-CN" alt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四</a:t>
            </a:r>
            <a:r>
              <a:rPr lang="en-US" altLang="zh-CN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r>
              <a:rPr lang="zh-CN" alt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班 郭明暄</a:t>
            </a:r>
            <a:endParaRPr lang="zh-CN" altLang="en-US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图片 9" descr="erwei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399687" y="0"/>
            <a:ext cx="2744313" cy="3714752"/>
          </a:xfrm>
          <a:prstGeom prst="rect">
            <a:avLst/>
          </a:prstGeom>
        </p:spPr>
      </p:pic>
      <p:pic>
        <p:nvPicPr>
          <p:cNvPr id="13" name="图片 12" descr="1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286116" y="1214422"/>
            <a:ext cx="3000396" cy="246173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8"/>
          <p:cNvSpPr txBox="1">
            <a:spLocks noChangeArrowheads="1"/>
          </p:cNvSpPr>
          <p:nvPr/>
        </p:nvSpPr>
        <p:spPr bwMode="auto">
          <a:xfrm>
            <a:off x="2427288" y="520700"/>
            <a:ext cx="6272212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latin typeface="STLiti"/>
                <a:ea typeface="STLiti"/>
                <a:cs typeface="STLiti"/>
              </a:rPr>
              <a:t>小精灵班拍品：</a:t>
            </a:r>
            <a:endParaRPr lang="en-US" altLang="zh-CN" sz="2800" b="1">
              <a:latin typeface="STLiti"/>
              <a:ea typeface="STLiti"/>
              <a:cs typeface="STLiti"/>
            </a:endParaRPr>
          </a:p>
          <a:p>
            <a:r>
              <a:rPr lang="zh-CN" altLang="en-US" sz="2800" b="1">
                <a:latin typeface="STLiti"/>
                <a:ea typeface="STLiti"/>
                <a:cs typeface="STLiti"/>
              </a:rPr>
              <a:t>石永泉画，桑仲元题字书画作品一件</a:t>
            </a:r>
          </a:p>
          <a:p>
            <a:r>
              <a:rPr lang="zh-CN" altLang="en-US" sz="2800" b="1">
                <a:latin typeface="STLiti"/>
                <a:ea typeface="STLiti"/>
                <a:cs typeface="STLiti"/>
              </a:rPr>
              <a:t>捐赠者：一（</a:t>
            </a:r>
            <a:r>
              <a:rPr lang="en-US" altLang="zh-CN" sz="2800" b="1">
                <a:latin typeface="STLiti"/>
                <a:ea typeface="STLiti"/>
                <a:cs typeface="STLiti"/>
              </a:rPr>
              <a:t>1</a:t>
            </a:r>
            <a:r>
              <a:rPr lang="zh-CN" altLang="en-US" sz="2800" b="1">
                <a:latin typeface="STLiti"/>
                <a:ea typeface="STLiti"/>
                <a:cs typeface="STLiti"/>
              </a:rPr>
              <a:t>）班 陶承尧</a:t>
            </a:r>
          </a:p>
        </p:txBody>
      </p:sp>
      <p:sp>
        <p:nvSpPr>
          <p:cNvPr id="21506" name="Text Box 9"/>
          <p:cNvSpPr txBox="1">
            <a:spLocks noChangeArrowheads="1"/>
          </p:cNvSpPr>
          <p:nvPr/>
        </p:nvSpPr>
        <p:spPr bwMode="auto">
          <a:xfrm>
            <a:off x="4492625" y="2141538"/>
            <a:ext cx="4206875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latin typeface="STLiti"/>
                <a:ea typeface="STLiti"/>
                <a:cs typeface="STLiti"/>
              </a:rPr>
              <a:t>作者简介</a:t>
            </a:r>
          </a:p>
          <a:p>
            <a:pPr>
              <a:spcBef>
                <a:spcPct val="50000"/>
              </a:spcBef>
            </a:pPr>
            <a:r>
              <a:rPr lang="zh-CN" altLang="en-US" sz="2400">
                <a:latin typeface="STLiti"/>
                <a:ea typeface="STLiti"/>
                <a:cs typeface="STLiti"/>
              </a:rPr>
              <a:t>浦东新区美术家协会副主席：</a:t>
            </a:r>
            <a:endParaRPr lang="en-US" altLang="zh-CN" sz="2400">
              <a:latin typeface="STLiti"/>
              <a:ea typeface="STLiti"/>
              <a:cs typeface="STLiti"/>
            </a:endParaRPr>
          </a:p>
          <a:p>
            <a:pPr>
              <a:spcBef>
                <a:spcPct val="50000"/>
              </a:spcBef>
            </a:pPr>
            <a:r>
              <a:rPr lang="zh-CN" altLang="en-US" sz="2400">
                <a:latin typeface="STLiti"/>
                <a:ea typeface="STLiti"/>
                <a:cs typeface="STLiti"/>
              </a:rPr>
              <a:t>石永泉先生画</a:t>
            </a:r>
          </a:p>
          <a:p>
            <a:pPr>
              <a:spcBef>
                <a:spcPct val="50000"/>
              </a:spcBef>
            </a:pPr>
            <a:r>
              <a:rPr lang="zh-CN" altLang="en-US" sz="2400">
                <a:latin typeface="STLiti"/>
                <a:ea typeface="STLiti"/>
                <a:cs typeface="STLiti"/>
              </a:rPr>
              <a:t>上海市书法家协会理事、浦东新区书法家协会副主席、浦东新区书画研究会副会长：桑仲元先生题字</a:t>
            </a:r>
          </a:p>
          <a:p>
            <a:pPr>
              <a:spcBef>
                <a:spcPct val="50000"/>
              </a:spcBef>
            </a:pPr>
            <a:r>
              <a:rPr lang="zh-CN" altLang="en-US" sz="2400">
                <a:latin typeface="STLiti"/>
                <a:ea typeface="STLiti"/>
                <a:cs typeface="STLiti"/>
              </a:rPr>
              <a:t>此幅作品大小为一平方尺。是两位知名书画家合作创作的，为书画合璧之作。</a:t>
            </a:r>
          </a:p>
        </p:txBody>
      </p:sp>
      <p:pic>
        <p:nvPicPr>
          <p:cNvPr id="21507" name="Picture 2" descr="爸爸手机 00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141538"/>
            <a:ext cx="4492625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 descr="3391019658164264714副本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2052638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Administrator\Desktop\未标题-3-0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519147" y="1647791"/>
            <a:ext cx="5214974" cy="5214974"/>
          </a:xfrm>
          <a:prstGeom prst="rect">
            <a:avLst/>
          </a:prstGeom>
          <a:noFill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929058" y="2643182"/>
            <a:ext cx="3786214" cy="714381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dirty="0" smtClean="0">
                <a:solidFill>
                  <a:schemeClr val="accent2">
                    <a:lumMod val="75000"/>
                  </a:schemeClr>
                </a:solidFill>
                <a:latin typeface="方正兰亭粗黑简体" pitchFamily="2" charset="-122"/>
                <a:ea typeface="方正兰亭粗黑简体" pitchFamily="2" charset="-122"/>
              </a:rPr>
              <a:t>储物柜</a:t>
            </a:r>
            <a:endParaRPr lang="zh-CN" altLang="en-US" dirty="0">
              <a:solidFill>
                <a:schemeClr val="accent2">
                  <a:lumMod val="75000"/>
                </a:schemeClr>
              </a:solidFill>
              <a:latin typeface="方正兰亭粗黑简体" pitchFamily="2" charset="-122"/>
              <a:ea typeface="方正兰亭粗黑简体" pitchFamily="2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429124" y="3357562"/>
            <a:ext cx="3771904" cy="17526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zh-CN" altLang="en-US" dirty="0" smtClean="0">
                <a:latin typeface="方正兰亭细黑_GBK" pitchFamily="2" charset="-122"/>
                <a:ea typeface="方正兰亭细黑_GBK" pitchFamily="2" charset="-122"/>
              </a:rPr>
              <a:t>材质：大亚出口北美标准</a:t>
            </a:r>
            <a:endParaRPr lang="en-US" altLang="zh-CN" dirty="0" smtClean="0">
              <a:latin typeface="方正兰亭细黑_GBK" pitchFamily="2" charset="-122"/>
              <a:ea typeface="方正兰亭细黑_GBK" pitchFamily="2" charset="-122"/>
            </a:endParaRPr>
          </a:p>
          <a:p>
            <a:pPr algn="l"/>
            <a:r>
              <a:rPr lang="en-US" altLang="zh-CN" dirty="0">
                <a:latin typeface="方正兰亭细黑_GBK" pitchFamily="2" charset="-122"/>
                <a:ea typeface="方正兰亭细黑_GBK" pitchFamily="2" charset="-122"/>
              </a:rPr>
              <a:t> </a:t>
            </a:r>
            <a:r>
              <a:rPr lang="en-US" altLang="zh-CN" dirty="0" smtClean="0">
                <a:latin typeface="方正兰亭细黑_GBK" pitchFamily="2" charset="-122"/>
                <a:ea typeface="方正兰亭细黑_GBK" pitchFamily="2" charset="-122"/>
              </a:rPr>
              <a:t>          P2</a:t>
            </a:r>
            <a:r>
              <a:rPr lang="zh-CN" altLang="en-US" dirty="0" smtClean="0">
                <a:latin typeface="方正兰亭细黑_GBK" pitchFamily="2" charset="-122"/>
                <a:ea typeface="方正兰亭细黑_GBK" pitchFamily="2" charset="-122"/>
              </a:rPr>
              <a:t>级实木颗粒板</a:t>
            </a:r>
            <a:endParaRPr lang="en-US" altLang="zh-CN" dirty="0" smtClean="0">
              <a:latin typeface="方正兰亭细黑_GBK" pitchFamily="2" charset="-122"/>
              <a:ea typeface="方正兰亭细黑_GBK" pitchFamily="2" charset="-122"/>
            </a:endParaRPr>
          </a:p>
          <a:p>
            <a:pPr algn="l"/>
            <a:r>
              <a:rPr lang="zh-CN" altLang="en-US" dirty="0" smtClean="0">
                <a:latin typeface="方正兰亭细黑_GBK" pitchFamily="2" charset="-122"/>
                <a:ea typeface="方正兰亭细黑_GBK" pitchFamily="2" charset="-122"/>
              </a:rPr>
              <a:t>高度：</a:t>
            </a:r>
            <a:r>
              <a:rPr lang="en-US" altLang="zh-CN" dirty="0" smtClean="0">
                <a:latin typeface="方正兰亭细黑_GBK" pitchFamily="2" charset="-122"/>
                <a:ea typeface="方正兰亭细黑_GBK" pitchFamily="2" charset="-122"/>
              </a:rPr>
              <a:t>1162mm</a:t>
            </a:r>
          </a:p>
          <a:p>
            <a:pPr algn="l"/>
            <a:r>
              <a:rPr lang="zh-CN" altLang="en-US" dirty="0" smtClean="0">
                <a:latin typeface="方正兰亭细黑_GBK" pitchFamily="2" charset="-122"/>
                <a:ea typeface="方正兰亭细黑_GBK" pitchFamily="2" charset="-122"/>
              </a:rPr>
              <a:t>宽度：</a:t>
            </a:r>
            <a:r>
              <a:rPr lang="en-US" altLang="zh-CN" dirty="0" smtClean="0">
                <a:latin typeface="方正兰亭细黑_GBK" pitchFamily="2" charset="-122"/>
                <a:ea typeface="方正兰亭细黑_GBK" pitchFamily="2" charset="-122"/>
              </a:rPr>
              <a:t>736mm</a:t>
            </a:r>
          </a:p>
          <a:p>
            <a:pPr algn="l"/>
            <a:r>
              <a:rPr lang="zh-CN" altLang="en-US" dirty="0" smtClean="0">
                <a:latin typeface="方正兰亭细黑_GBK" pitchFamily="2" charset="-122"/>
                <a:ea typeface="方正兰亭细黑_GBK" pitchFamily="2" charset="-122"/>
              </a:rPr>
              <a:t>厚度：</a:t>
            </a:r>
            <a:r>
              <a:rPr lang="en-US" altLang="zh-CN" dirty="0" smtClean="0">
                <a:latin typeface="方正兰亭细黑_GBK" pitchFamily="2" charset="-122"/>
                <a:ea typeface="方正兰亭细黑_GBK" pitchFamily="2" charset="-122"/>
              </a:rPr>
              <a:t>320mm</a:t>
            </a:r>
          </a:p>
          <a:p>
            <a:pPr algn="l"/>
            <a:r>
              <a:rPr lang="zh-CN" altLang="en-US" dirty="0" smtClean="0">
                <a:latin typeface="方正兰亭细黑_GBK" pitchFamily="2" charset="-122"/>
                <a:ea typeface="方正兰亭细黑_GBK" pitchFamily="2" charset="-122"/>
              </a:rPr>
              <a:t>每个小门高度：</a:t>
            </a:r>
            <a:r>
              <a:rPr lang="en-US" altLang="zh-CN" dirty="0" smtClean="0">
                <a:latin typeface="方正兰亭细黑_GBK" pitchFamily="2" charset="-122"/>
                <a:ea typeface="方正兰亭细黑_GBK" pitchFamily="2" charset="-122"/>
              </a:rPr>
              <a:t>310mm</a:t>
            </a:r>
            <a:endParaRPr lang="zh-CN" altLang="en-US" dirty="0">
              <a:latin typeface="方正兰亭细黑_GBK" pitchFamily="2" charset="-122"/>
              <a:ea typeface="方正兰亭细黑_GBK" pitchFamily="2" charset="-122"/>
            </a:endParaRPr>
          </a:p>
        </p:txBody>
      </p:sp>
      <p:pic>
        <p:nvPicPr>
          <p:cNvPr id="1030" name="Picture 6" descr="C:\Users\Administrator\Desktop\陆家居logo-0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42844" y="428604"/>
            <a:ext cx="2071617" cy="883462"/>
          </a:xfrm>
          <a:prstGeom prst="rect">
            <a:avLst/>
          </a:prstGeom>
          <a:noFill/>
        </p:spPr>
      </p:pic>
      <p:pic>
        <p:nvPicPr>
          <p:cNvPr id="1031" name="Picture 7" descr="C:\Users\Administrator\Desktop\改-01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071934" y="5054113"/>
            <a:ext cx="4440509" cy="1803887"/>
          </a:xfrm>
          <a:prstGeom prst="rect">
            <a:avLst/>
          </a:prstGeom>
          <a:noFill/>
        </p:spPr>
      </p:pic>
      <p:pic>
        <p:nvPicPr>
          <p:cNvPr id="8" name="图片 7" descr="IMG_7194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143504" y="-1"/>
            <a:ext cx="4000496" cy="266699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915816" y="476672"/>
            <a:ext cx="1950912" cy="18511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二（</a:t>
            </a:r>
            <a:r>
              <a:rPr lang="en-US" altLang="zh-CN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r>
              <a:rPr lang="zh-CN" alt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）班</a:t>
            </a:r>
            <a:endParaRPr lang="en-US" altLang="zh-CN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zh-CN" alt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陆欣蔓</a:t>
            </a:r>
            <a:endParaRPr lang="en-US" altLang="zh-CN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zh-CN" alt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四（</a:t>
            </a:r>
            <a:r>
              <a:rPr lang="en-US" altLang="zh-CN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r>
              <a:rPr lang="zh-CN" alt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）班</a:t>
            </a:r>
            <a:endParaRPr lang="en-US" altLang="zh-CN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zh-CN" altLang="en-US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陆欣彤</a:t>
            </a:r>
            <a:endParaRPr lang="zh-CN" altLang="en-US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42844" y="1285860"/>
            <a:ext cx="206640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温</a:t>
            </a:r>
            <a:r>
              <a:rPr lang="zh-CN" altLang="en-US" dirty="0" smtClean="0"/>
              <a:t>酒酒具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68413"/>
            <a:ext cx="2890664" cy="4525962"/>
          </a:xfrm>
        </p:spPr>
        <p:txBody>
          <a:bodyPr/>
          <a:lstStyle/>
          <a:p>
            <a:r>
              <a:rPr lang="zh-CN" altLang="en-US" dirty="0" smtClean="0"/>
              <a:t>捐赠人</a:t>
            </a:r>
            <a:endParaRPr lang="en-US" altLang="zh-CN" dirty="0" smtClean="0"/>
          </a:p>
          <a:p>
            <a:r>
              <a:rPr lang="zh-CN" altLang="en-US" dirty="0" smtClean="0"/>
              <a:t>四</a:t>
            </a:r>
            <a:r>
              <a:rPr lang="en-US" altLang="zh-CN" dirty="0" smtClean="0"/>
              <a:t>4</a:t>
            </a:r>
            <a:r>
              <a:rPr lang="zh-CN" altLang="en-US" dirty="0" smtClean="0"/>
              <a:t>班</a:t>
            </a:r>
            <a:endParaRPr lang="en-US" altLang="zh-CN" dirty="0" smtClean="0"/>
          </a:p>
          <a:p>
            <a:r>
              <a:rPr lang="zh-CN" altLang="en-US" dirty="0" smtClean="0"/>
              <a:t>滕安玥</a:t>
            </a:r>
            <a:endParaRPr lang="zh-CN" altLang="en-US" dirty="0"/>
          </a:p>
        </p:txBody>
      </p:sp>
      <p:pic>
        <p:nvPicPr>
          <p:cNvPr id="54274" name="Picture 2" descr="C:\Users\Administrator\Desktop\40773729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67944" y="1484784"/>
            <a:ext cx="3384376" cy="49527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16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10182877">
            <a:off x="468313" y="333375"/>
            <a:ext cx="4176712" cy="3132138"/>
          </a:xfrm>
          <a:prstGeom prst="rect">
            <a:avLst/>
          </a:prstGeom>
          <a:noFill/>
        </p:spPr>
      </p:pic>
      <p:pic>
        <p:nvPicPr>
          <p:cNvPr id="2055" name="Picture 7" descr="16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348038" y="2852738"/>
            <a:ext cx="1874837" cy="2500312"/>
          </a:xfrm>
          <a:prstGeom prst="rect">
            <a:avLst/>
          </a:prstGeom>
          <a:noFill/>
        </p:spPr>
      </p:pic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323850" y="5589588"/>
            <a:ext cx="7777163" cy="98901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zh-CN" altLang="en-US" sz="36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隶书"/>
              </a:rPr>
              <a:t>国际家庭英语和信仰成功套装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5651500" y="476250"/>
            <a:ext cx="3240088" cy="4483100"/>
          </a:xfrm>
          <a:prstGeom prst="rect">
            <a:avLst/>
          </a:prstGeom>
          <a:gradFill rotWithShape="1">
            <a:gsLst>
              <a:gs pos="0">
                <a:srgbClr val="FF0000">
                  <a:alpha val="28999"/>
                </a:srgbClr>
              </a:gs>
              <a:gs pos="100000">
                <a:srgbClr val="FF0000">
                  <a:gamma/>
                  <a:tint val="69804"/>
                  <a:invGamma/>
                  <a:alpha val="38000"/>
                </a:srgb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>
                <a:ea typeface="楷体" pitchFamily="49" charset="-122"/>
              </a:rPr>
              <a:t>         </a:t>
            </a:r>
            <a:r>
              <a:rPr lang="zh-CN" altLang="en-US" sz="2400" b="1">
                <a:ea typeface="楷体" pitchFamily="49" charset="-122"/>
              </a:rPr>
              <a:t>你想突破哑巴英语吗？你想自信地与外国友人沟通吗？你想去国外旅游时，一路畅通吗？请你选择</a:t>
            </a:r>
            <a:r>
              <a:rPr lang="zh-CN" altLang="en-US" sz="2400" b="1">
                <a:latin typeface="楷体"/>
                <a:ea typeface="楷体" pitchFamily="49" charset="-122"/>
              </a:rPr>
              <a:t>“</a:t>
            </a:r>
            <a:r>
              <a:rPr lang="zh-CN" altLang="en-US" sz="2400" b="1">
                <a:ea typeface="楷体" pitchFamily="49" charset="-122"/>
              </a:rPr>
              <a:t>国际家庭英语和信仰成功套装</a:t>
            </a:r>
            <a:r>
              <a:rPr lang="zh-CN" altLang="en-US" sz="2400" b="1">
                <a:latin typeface="楷体"/>
                <a:ea typeface="楷体" pitchFamily="49" charset="-122"/>
              </a:rPr>
              <a:t>”</a:t>
            </a:r>
            <a:r>
              <a:rPr lang="zh-CN" altLang="en-US" sz="2400" b="1">
                <a:ea typeface="楷体" pitchFamily="49" charset="-122"/>
              </a:rPr>
              <a:t>，这套书包汇集了</a:t>
            </a:r>
            <a:r>
              <a:rPr lang="zh-CN" altLang="en-US" sz="2400" b="1">
                <a:latin typeface="楷体"/>
                <a:ea typeface="楷体" pitchFamily="49" charset="-122"/>
              </a:rPr>
              <a:t>“</a:t>
            </a:r>
            <a:r>
              <a:rPr lang="zh-CN" altLang="en-US" sz="2400" b="1">
                <a:ea typeface="楷体" pitchFamily="49" charset="-122"/>
              </a:rPr>
              <a:t>疯狂英语</a:t>
            </a:r>
            <a:r>
              <a:rPr lang="zh-CN" altLang="en-US" sz="2400" b="1">
                <a:latin typeface="楷体"/>
                <a:ea typeface="楷体" pitchFamily="49" charset="-122"/>
              </a:rPr>
              <a:t>”</a:t>
            </a:r>
            <a:r>
              <a:rPr lang="zh-CN" altLang="en-US" sz="2400" b="1">
                <a:ea typeface="楷体" pitchFamily="49" charset="-122"/>
              </a:rPr>
              <a:t>鼻祖李阳老师的智慧及全球教学经验精华。选择它，没错的！</a:t>
            </a:r>
          </a:p>
        </p:txBody>
      </p:sp>
      <p:pic>
        <p:nvPicPr>
          <p:cNvPr id="2058" name="Picture 10" descr="167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42988" y="3141663"/>
            <a:ext cx="1897062" cy="25288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/>
          </p:cNvSpPr>
          <p:nvPr>
            <p:ph type="subTitle" idx="4294967295"/>
          </p:nvPr>
        </p:nvSpPr>
        <p:spPr>
          <a:xfrm>
            <a:off x="4103440" y="1268760"/>
            <a:ext cx="5040560" cy="4638080"/>
          </a:xfrm>
        </p:spPr>
        <p:txBody>
          <a:bodyPr vert="horz" wrap="square" lIns="0" tIns="0" rIns="0" bIns="0" anchor="t">
            <a:normAutofit fontScale="85000" lnSpcReduction="20000"/>
          </a:bodyPr>
          <a:lstStyle>
            <a:lvl1pPr marL="0" lvl="0" indent="0" algn="ctr">
              <a:buNone/>
              <a:defRPr kern="1200"/>
            </a:lvl1pPr>
            <a:lvl2pPr marL="457200" lvl="1" indent="-457200" algn="ctr">
              <a:buNone/>
              <a:defRPr kern="1200"/>
            </a:lvl2pPr>
            <a:lvl3pPr marL="914400" lvl="2" indent="-914400" algn="ctr">
              <a:buNone/>
              <a:defRPr kern="1200"/>
            </a:lvl3pPr>
            <a:lvl4pPr marL="1371600" lvl="3" indent="-1371600" algn="ctr">
              <a:buNone/>
              <a:defRPr kern="1200"/>
            </a:lvl4pPr>
            <a:lvl5pPr marL="1828800" lvl="4" indent="-1828800" algn="ctr">
              <a:buNone/>
              <a:defRPr kern="1200"/>
            </a:lvl5pPr>
          </a:lstStyle>
          <a:p>
            <a:pPr lvl="0" algn="l" eaLnBrk="1" hangingPunct="1"/>
            <a:r>
              <a:rPr lang="en-US" altLang="x-none" sz="2800" b="1" dirty="0">
                <a:ln w="10160">
                  <a:solidFill>
                    <a:schemeClr val="accent5"/>
                  </a:solidFill>
                  <a:prstDash val="solid"/>
                </a:ln>
                <a:latin typeface="+mj-ea"/>
                <a:ea typeface="+mj-ea"/>
                <a:sym typeface="+mn-ea"/>
              </a:rPr>
              <a:t>尺寸: 16寸蛋箱</a:t>
            </a:r>
          </a:p>
          <a:p>
            <a:pPr lvl="0" algn="l" eaLnBrk="1" hangingPunct="1"/>
            <a:r>
              <a:rPr lang="en-US" altLang="x-none" sz="2800" b="1" dirty="0">
                <a:ln w="10160">
                  <a:solidFill>
                    <a:schemeClr val="accent5"/>
                  </a:solidFill>
                  <a:prstDash val="solid"/>
                </a:ln>
                <a:latin typeface="+mj-ea"/>
                <a:ea typeface="+mj-ea"/>
                <a:sym typeface="+mn-ea"/>
              </a:rPr>
              <a:t>滚轮样式: 万向轮</a:t>
            </a:r>
          </a:p>
          <a:p>
            <a:pPr lvl="0" algn="l" eaLnBrk="1" hangingPunct="1"/>
            <a:r>
              <a:rPr lang="en-US" altLang="x-none" sz="2800" b="1" dirty="0">
                <a:ln w="10160">
                  <a:solidFill>
                    <a:schemeClr val="accent5"/>
                  </a:solidFill>
                  <a:prstDash val="solid"/>
                </a:ln>
                <a:latin typeface="+mj-ea"/>
                <a:ea typeface="+mj-ea"/>
                <a:sym typeface="+mn-ea"/>
              </a:rPr>
              <a:t>性别: 男女通用</a:t>
            </a:r>
          </a:p>
          <a:p>
            <a:pPr lvl="0" algn="l" eaLnBrk="1" hangingPunct="1"/>
            <a:r>
              <a:rPr lang="zh-CN" altLang="en-US" sz="2800" b="1" dirty="0">
                <a:ln w="10160">
                  <a:solidFill>
                    <a:schemeClr val="accent5"/>
                  </a:solidFill>
                  <a:prstDash val="solid"/>
                </a:ln>
                <a:latin typeface="+mj-ea"/>
                <a:ea typeface="+mj-ea"/>
                <a:sym typeface="+mn-ea"/>
              </a:rPr>
              <a:t>颜色</a:t>
            </a:r>
            <a:r>
              <a:rPr lang="en-US" altLang="x-none" sz="2800" b="1" dirty="0">
                <a:ln w="10160">
                  <a:solidFill>
                    <a:schemeClr val="accent5"/>
                  </a:solidFill>
                  <a:prstDash val="solid"/>
                </a:ln>
                <a:latin typeface="+mj-ea"/>
                <a:ea typeface="+mj-ea"/>
                <a:sym typeface="+mn-ea"/>
              </a:rPr>
              <a:t>: </a:t>
            </a:r>
            <a:r>
              <a:rPr lang="zh-CN" altLang="en-US" sz="2800" b="1" dirty="0">
                <a:ln w="10160">
                  <a:solidFill>
                    <a:schemeClr val="accent5"/>
                  </a:solidFill>
                  <a:prstDash val="solid"/>
                </a:ln>
                <a:latin typeface="+mj-ea"/>
                <a:ea typeface="+mj-ea"/>
                <a:sym typeface="+mn-ea"/>
              </a:rPr>
              <a:t>黄色</a:t>
            </a:r>
          </a:p>
          <a:p>
            <a:pPr lvl="0" algn="l" eaLnBrk="1" hangingPunct="1"/>
            <a:r>
              <a:rPr lang="zh-CN" altLang="en-US" sz="2800" b="1" dirty="0">
                <a:ln w="10160">
                  <a:solidFill>
                    <a:schemeClr val="accent5"/>
                  </a:solidFill>
                  <a:prstDash val="solid"/>
                </a:ln>
                <a:latin typeface="+mj-ea"/>
                <a:ea typeface="+mj-ea"/>
                <a:sym typeface="+mn-ea"/>
              </a:rPr>
              <a:t>里料材质: 涤纶</a:t>
            </a:r>
          </a:p>
          <a:p>
            <a:pPr lvl="0" algn="l" eaLnBrk="1" hangingPunct="1"/>
            <a:r>
              <a:rPr lang="zh-CN" altLang="en-US" sz="2800" b="1" dirty="0">
                <a:ln w="10160">
                  <a:solidFill>
                    <a:schemeClr val="accent5"/>
                  </a:solidFill>
                  <a:prstDash val="solid"/>
                </a:ln>
                <a:latin typeface="+mj-ea"/>
                <a:ea typeface="+mj-ea"/>
                <a:sym typeface="+mn-ea"/>
              </a:rPr>
              <a:t>是否有扩展层: 是</a:t>
            </a:r>
          </a:p>
          <a:p>
            <a:pPr lvl="0" algn="l" eaLnBrk="1" hangingPunct="1"/>
            <a:r>
              <a:rPr lang="zh-CN" altLang="en-US" sz="2800" b="1" dirty="0">
                <a:ln w="10160">
                  <a:solidFill>
                    <a:schemeClr val="accent5"/>
                  </a:solidFill>
                  <a:prstDash val="solid"/>
                </a:ln>
                <a:latin typeface="+mj-ea"/>
                <a:ea typeface="+mj-ea"/>
                <a:sym typeface="+mn-ea"/>
              </a:rPr>
              <a:t>有无拉杆: 有</a:t>
            </a:r>
          </a:p>
          <a:p>
            <a:pPr lvl="0" algn="l" eaLnBrk="1" hangingPunct="1"/>
            <a:r>
              <a:rPr lang="zh-CN" altLang="en-US" sz="2800" b="1" dirty="0">
                <a:ln w="10160">
                  <a:solidFill>
                    <a:schemeClr val="accent5"/>
                  </a:solidFill>
                  <a:prstDash val="solid"/>
                </a:ln>
                <a:latin typeface="+mj-ea"/>
                <a:ea typeface="+mj-ea"/>
                <a:sym typeface="+mn-ea"/>
              </a:rPr>
              <a:t>图案: 卡通小黄人动漫</a:t>
            </a:r>
          </a:p>
          <a:p>
            <a:pPr lvl="0" algn="l" eaLnBrk="1" hangingPunct="1"/>
            <a:r>
              <a:rPr lang="zh-CN" altLang="en-US" sz="2800" b="1" dirty="0">
                <a:ln w="10160">
                  <a:solidFill>
                    <a:schemeClr val="accent5"/>
                  </a:solidFill>
                  <a:prstDash val="solid"/>
                </a:ln>
                <a:latin typeface="+mj-ea"/>
                <a:ea typeface="+mj-ea"/>
                <a:sym typeface="+mn-ea"/>
              </a:rPr>
              <a:t>闭合方式: 拉链</a:t>
            </a:r>
          </a:p>
          <a:p>
            <a:pPr lvl="0" algn="l" eaLnBrk="1" hangingPunct="1"/>
            <a:r>
              <a:rPr lang="zh-CN" altLang="en-US" sz="2800" b="1" dirty="0">
                <a:ln w="10160">
                  <a:solidFill>
                    <a:schemeClr val="accent5"/>
                  </a:solidFill>
                  <a:prstDash val="solid"/>
                </a:ln>
                <a:latin typeface="+mj-ea"/>
                <a:ea typeface="+mj-ea"/>
                <a:sym typeface="+mn-ea"/>
              </a:rPr>
              <a:t>风格: 卡通</a:t>
            </a:r>
          </a:p>
          <a:p>
            <a:pPr lvl="0" algn="l" eaLnBrk="1" hangingPunct="1"/>
            <a:r>
              <a:rPr lang="zh-CN" altLang="en-US" sz="2800" b="1" dirty="0">
                <a:ln w="10160">
                  <a:solidFill>
                    <a:schemeClr val="accent5"/>
                  </a:solidFill>
                  <a:prstDash val="solid"/>
                </a:ln>
                <a:latin typeface="+mj-ea"/>
                <a:ea typeface="+mj-ea"/>
                <a:sym typeface="+mn-ea"/>
              </a:rPr>
              <a:t>是否带锁: 否</a:t>
            </a:r>
          </a:p>
          <a:p>
            <a:pPr lvl="0" algn="l" eaLnBrk="1" hangingPunct="1"/>
            <a:r>
              <a:rPr lang="zh-CN" altLang="en-US" sz="2800" b="1" dirty="0">
                <a:ln w="10160">
                  <a:solidFill>
                    <a:schemeClr val="accent5"/>
                  </a:solidFill>
                  <a:prstDash val="solid"/>
                </a:ln>
                <a:latin typeface="+mj-ea"/>
                <a:ea typeface="+mj-ea"/>
                <a:sym typeface="+mn-ea"/>
              </a:rPr>
              <a:t>内部结构: 拉链暗袋 夹层拉链袋</a:t>
            </a:r>
          </a:p>
          <a:p>
            <a:pPr lvl="0" algn="l" eaLnBrk="1" hangingPunct="1"/>
            <a:endParaRPr lang="zh-CN" altLang="en-US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宋体" charset="-122"/>
              <a:sym typeface="+mn-ea"/>
            </a:endParaRPr>
          </a:p>
        </p:txBody>
      </p:sp>
      <p:sp>
        <p:nvSpPr>
          <p:cNvPr id="3" name="标题 1"/>
          <p:cNvSpPr txBox="1">
            <a:spLocks/>
          </p:cNvSpPr>
          <p:nvPr/>
        </p:nvSpPr>
        <p:spPr>
          <a:xfrm>
            <a:off x="2483768" y="188640"/>
            <a:ext cx="3786214" cy="714381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方正兰亭粗黑简体" pitchFamily="2" charset="-122"/>
                <a:ea typeface="方正兰亭粗黑简体" pitchFamily="2" charset="-122"/>
                <a:cs typeface="+mj-cs"/>
              </a:rPr>
              <a:t>小黄人拉杆箱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方正兰亭粗黑简体" pitchFamily="2" charset="-122"/>
              <a:ea typeface="方正兰亭粗黑简体" pitchFamily="2" charset="-122"/>
              <a:cs typeface="+mj-cs"/>
            </a:endParaRPr>
          </a:p>
        </p:txBody>
      </p:sp>
      <p:pic>
        <p:nvPicPr>
          <p:cNvPr id="49154" name="Picture 2" descr="C:\Users\Administrator\Desktop\小图\IMG_249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1196752"/>
            <a:ext cx="3384376" cy="50765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508787"/>
            <a:ext cx="3384376" cy="2650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3987986"/>
            <a:ext cx="3384376" cy="2705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31330" y="68627"/>
            <a:ext cx="14763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427984" y="4566755"/>
            <a:ext cx="4716016" cy="1088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3491880" y="2564904"/>
            <a:ext cx="4320480" cy="331236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桌上足球</a:t>
            </a:r>
            <a:endParaRPr kumimoji="0" lang="en-US" altLang="zh-CN" sz="5400" b="1" i="0" u="none" strike="noStrike" kern="120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桌上台球</a:t>
            </a:r>
            <a:endParaRPr kumimoji="0" lang="en-US" altLang="zh-CN" sz="5400" b="1" i="0" u="none" strike="noStrike" kern="120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3768" y="332656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ea"/>
                <a:ea typeface="+mj-ea"/>
              </a:rPr>
              <a:t>桌游组合</a:t>
            </a:r>
            <a:endParaRPr lang="en-US" altLang="zh-CN" sz="5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91880" y="6021289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dirty="0" smtClean="0">
                <a:solidFill>
                  <a:srgbClr val="FFFF00"/>
                </a:solidFill>
              </a:rPr>
              <a:t>捐赠人：一（</a:t>
            </a:r>
            <a:r>
              <a:rPr lang="en-US" altLang="zh-CN" sz="2400" dirty="0" smtClean="0">
                <a:solidFill>
                  <a:srgbClr val="FFFF00"/>
                </a:solidFill>
              </a:rPr>
              <a:t>2</a:t>
            </a:r>
            <a:r>
              <a:rPr lang="zh-CN" altLang="en-US" sz="2400" dirty="0" smtClean="0">
                <a:solidFill>
                  <a:srgbClr val="FFFF00"/>
                </a:solidFill>
              </a:rPr>
              <a:t>）班  郝天勤</a:t>
            </a:r>
            <a:endParaRPr lang="zh-CN" altLang="en-US" sz="24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88224" y="644691"/>
            <a:ext cx="176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 smtClean="0">
                <a:ln w="12700">
                  <a:solidFill>
                    <a:srgbClr val="4E3B30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隶书"/>
                <a:ea typeface="隶书"/>
              </a:rPr>
              <a:t>全新</a:t>
            </a:r>
            <a:endParaRPr lang="zh-CN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11560" y="356658"/>
            <a:ext cx="176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 smtClean="0">
                <a:ln w="12700">
                  <a:solidFill>
                    <a:srgbClr val="4E3B30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隶书"/>
                <a:ea typeface="隶书"/>
              </a:rPr>
              <a:t>亲子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5 0.03053 C 0.02483 -0.00154 0.04583 -0.04748 0.07083 -0.04748 C 0.10781 -0.04748 0.13785 0.00031 0.13785 0.06075 C 0.13785 0.08017 0.1349 0.09806 0.12882 0.11409 C 0.12986 0.11409 0.01285 0.35369 0.01285 0.35554 C 0.01285 0.35369 -0.10417 0.11409 -0.10312 0.11409 C -0.1092 0.09806 -0.11215 0.08017 -0.11215 0.06075 C -0.11215 0.00031 -0.08212 -0.04748 -0.0441 -0.04748 C -0.02014 -0.04748 0.00087 -0.00154 0.01285 0.03053 Z " pathEditMode="relative" rAng="0" ptsTypes="fffffffff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88005E-6 C -0.00642 -0.02498 0.00226 0.0111 -0.0033 -0.02128 C -0.00434 -0.02683 -0.01493 -0.04194 -0.01875 -0.04656 C -0.02326 -0.05242 -0.03524 -0.05304 -0.03524 -0.05273 C -0.04878 -0.05242 -0.0625 -0.0552 -0.07604 -0.05088 C -0.08021 -0.04965 -0.08194 -0.03886 -0.08576 -0.03608 C -0.08889 -0.02714 -0.09062 -0.01943 -0.0934 -0.0108 C -0.09375 -0.00648 -0.0941 -0.00216 -0.09462 0.00185 C -0.09514 0.00616 -0.09687 0.0148 -0.09687 0.01511 C -0.09618 0.06105 -0.0993 0.08819 -0.0868 0.12241 C -0.08403 0.13876 -0.07656 0.16805 -0.06927 0.17761 C -0.06788 0.18563 -0.0651 0.18964 -0.06267 0.19642 C -0.06059 0.20814 -0.05607 0.22602 -0.04948 0.23034 C -0.04809 0.23435 -0.04774 0.23928 -0.04618 0.24298 C -0.04531 0.24483 -0.04392 0.24576 -0.04288 0.2473 C -0.03177 0.26518 -0.02205 0.27166 -0.00764 0.27474 C 0.01424 0.28554 0.00365 0.27875 0.04844 0.2769 C 0.05174 0.27536 0.0566 0.2732 0.05938 0.27043 C 0.07031 0.25994 0.05729 0.26734 0.06823 0.2621 C 0.07483 0.24946 0.08056 0.23681 0.08577 0.22201 C 0.08941 0.21122 0.09288 0.1992 0.09792 0.19025 C 0.1 0.17823 0.10295 0.17175 0.10781 0.16466 C 0.10972 0.15911 0.11215 0.15418 0.11337 0.14801 C 0.11493 0.13814 0.11597 0.13074 0.11875 0.12241 C 0.12014 0.10854 0.1224 0.0959 0.12431 0.08233 C 0.12396 0.05118 0.12465 0.02004 0.12327 -0.0108 C 0.12309 -0.01388 0.12084 -0.0145 0.11997 -0.01696 C 0.10903 -0.04379 0.12066 -0.02251 0.11215 -0.03176 C 0.10834 -0.03608 0.10347 -0.04564 0.09913 -0.04872 C 0.09288 -0.05335 0.08577 -0.05551 0.07917 -0.05736 C 0.0717 -0.05643 0.06372 -0.05952 0.05712 -0.05304 C 0.04375 -0.03978 0.05573 -0.04718 0.04722 -0.04256 C 0.04063 -0.03392 0.03733 -0.02529 0.03177 -0.0148 C 0.02952 -0.00555 0.0283 0.00401 0.02535 0.01264 C 0.025 0.01603 0.02518 0.02004 0.02413 0.02312 C 0.02084 0.03299 0.00886 0.0148 0.0066 0.01048 C 0.00625 0.00832 0.00608 0.00616 0.00556 0.00401 C 0.00452 0.00031 -1.94444E-6 -0.0108 -1.94444E-6 2.88005E-6 Z " pathEditMode="relative" rAng="0" ptsTypes="ffffffffffffffffffffffffffffffffffffff">
                                      <p:cBhvr>
                                        <p:cTn id="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86787" y="1727520"/>
            <a:ext cx="6941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effectLst/>
                <a:latin typeface="方正姚体" panose="02010601030101010101" pitchFamily="2" charset="-122"/>
                <a:ea typeface="方正姚体" panose="02010601030101010101" pitchFamily="2" charset="-122"/>
              </a:rPr>
              <a:t>【</a:t>
            </a:r>
            <a:r>
              <a:rPr lang="zh-CN" altLang="en-US" b="1" dirty="0" smtClean="0">
                <a:effectLst/>
                <a:latin typeface="方正姚体" panose="02010601030101010101" pitchFamily="2" charset="-122"/>
                <a:ea typeface="方正姚体" panose="02010601030101010101" pitchFamily="2" charset="-122"/>
              </a:rPr>
              <a:t>品相</a:t>
            </a:r>
            <a:r>
              <a:rPr lang="en-US" altLang="zh-CN" b="1" dirty="0" smtClean="0">
                <a:effectLst/>
                <a:latin typeface="方正姚体" panose="02010601030101010101" pitchFamily="2" charset="-122"/>
                <a:ea typeface="方正姚体" panose="02010601030101010101" pitchFamily="2" charset="-122"/>
              </a:rPr>
              <a:t>】</a:t>
            </a:r>
            <a:r>
              <a:rPr lang="zh-CN" altLang="en-US" b="1" dirty="0" smtClean="0">
                <a:effectLst/>
                <a:latin typeface="方正姚体" panose="02010601030101010101" pitchFamily="2" charset="-122"/>
                <a:ea typeface="方正姚体" panose="02010601030101010101" pitchFamily="2" charset="-122"/>
              </a:rPr>
              <a:t>全品</a:t>
            </a:r>
            <a:r>
              <a:rPr lang="zh-CN" altLang="en-US" b="1" dirty="0" smtClean="0">
                <a:latin typeface="方正姚体" panose="02010601030101010101" pitchFamily="2" charset="-122"/>
                <a:ea typeface="方正姚体" panose="02010601030101010101" pitchFamily="2" charset="-122"/>
              </a:rPr>
              <a:t/>
            </a:r>
            <a:br>
              <a:rPr lang="zh-CN" altLang="en-US" b="1" dirty="0" smtClean="0">
                <a:latin typeface="方正姚体" panose="02010601030101010101" pitchFamily="2" charset="-122"/>
                <a:ea typeface="方正姚体" panose="02010601030101010101" pitchFamily="2" charset="-122"/>
              </a:rPr>
            </a:br>
            <a:r>
              <a:rPr lang="en-US" altLang="zh-CN" b="1" dirty="0" smtClean="0">
                <a:effectLst/>
                <a:latin typeface="方正姚体" panose="02010601030101010101" pitchFamily="2" charset="-122"/>
                <a:ea typeface="方正姚体" panose="02010601030101010101" pitchFamily="2" charset="-122"/>
              </a:rPr>
              <a:t>【</a:t>
            </a:r>
            <a:r>
              <a:rPr lang="zh-CN" altLang="en-US" b="1" dirty="0" smtClean="0">
                <a:effectLst/>
                <a:latin typeface="方正姚体" panose="02010601030101010101" pitchFamily="2" charset="-122"/>
                <a:ea typeface="方正姚体" panose="02010601030101010101" pitchFamily="2" charset="-122"/>
              </a:rPr>
              <a:t>说明</a:t>
            </a:r>
            <a:r>
              <a:rPr lang="en-US" altLang="zh-CN" b="1" dirty="0" smtClean="0">
                <a:effectLst/>
                <a:latin typeface="方正姚体" panose="02010601030101010101" pitchFamily="2" charset="-122"/>
                <a:ea typeface="方正姚体" panose="02010601030101010101" pitchFamily="2" charset="-122"/>
              </a:rPr>
              <a:t>】5</a:t>
            </a:r>
            <a:r>
              <a:rPr lang="zh-CN" altLang="en-US" b="1" dirty="0" smtClean="0">
                <a:effectLst/>
                <a:latin typeface="方正姚体" panose="02010601030101010101" pitchFamily="2" charset="-122"/>
                <a:ea typeface="方正姚体" panose="02010601030101010101" pitchFamily="2" charset="-122"/>
              </a:rPr>
              <a:t>张全套 </a:t>
            </a:r>
            <a:r>
              <a:rPr lang="en-US" altLang="zh-CN" b="1" dirty="0" smtClean="0">
                <a:effectLst/>
                <a:latin typeface="方正姚体" panose="02010601030101010101" pitchFamily="2" charset="-122"/>
                <a:ea typeface="方正姚体" panose="02010601030101010101" pitchFamily="2" charset="-122"/>
              </a:rPr>
              <a:t>+ </a:t>
            </a:r>
            <a:r>
              <a:rPr lang="zh-CN" altLang="en-US" b="1" dirty="0" smtClean="0">
                <a:solidFill>
                  <a:prstClr val="black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海</a:t>
            </a:r>
            <a:r>
              <a:rPr lang="zh-CN" altLang="en-US" b="1" dirty="0">
                <a:solidFill>
                  <a:prstClr val="black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宝纪念卡</a:t>
            </a:r>
            <a:r>
              <a:rPr lang="zh-CN" altLang="en-US" b="1" dirty="0" smtClean="0">
                <a:effectLst/>
                <a:latin typeface="方正姚体" panose="02010601030101010101" pitchFamily="2" charset="-122"/>
                <a:ea typeface="方正姚体" panose="02010601030101010101" pitchFamily="2" charset="-122"/>
              </a:rPr>
              <a:t>，</a:t>
            </a:r>
            <a:r>
              <a:rPr lang="en-US" altLang="zh-CN" b="1" dirty="0" smtClean="0">
                <a:effectLst/>
                <a:latin typeface="方正姚体" panose="02010601030101010101" pitchFamily="2" charset="-122"/>
                <a:ea typeface="方正姚体" panose="02010601030101010101" pitchFamily="2" charset="-122"/>
              </a:rPr>
              <a:t>2010</a:t>
            </a:r>
            <a:r>
              <a:rPr lang="zh-CN" altLang="en-US" b="1" dirty="0" smtClean="0">
                <a:effectLst/>
                <a:latin typeface="方正姚体" panose="02010601030101010101" pitchFamily="2" charset="-122"/>
                <a:ea typeface="方正姚体" panose="02010601030101010101" pitchFamily="2" charset="-122"/>
              </a:rPr>
              <a:t>年发行。</a:t>
            </a:r>
            <a:endParaRPr lang="zh-CN" altLang="en-US" b="1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9552" y="548680"/>
            <a:ext cx="81855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方正姚体" panose="02010601030101010101" pitchFamily="2" charset="-122"/>
                <a:ea typeface="方正姚体" panose="02010601030101010101" pitchFamily="2" charset="-122"/>
              </a:rPr>
              <a:t>上海交通卡 世博纪念卡</a:t>
            </a:r>
            <a:endParaRPr lang="en-US" altLang="zh-CN" sz="2800" b="1" dirty="0" smtClean="0"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r>
              <a:rPr lang="zh-CN" altLang="en-US" sz="2800" b="1" dirty="0" smtClean="0">
                <a:latin typeface="方正姚体" panose="02010601030101010101" pitchFamily="2" charset="-122"/>
                <a:ea typeface="方正姚体" panose="02010601030101010101" pitchFamily="2" charset="-122"/>
              </a:rPr>
              <a:t>一轴四馆 中国馆 世博中心 </a:t>
            </a:r>
            <a:endParaRPr lang="zh-CN" altLang="en-US" sz="2800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51" y="3926049"/>
            <a:ext cx="2755055" cy="153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JGX-1\Desktop\7622795706594802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55970" y="2175198"/>
            <a:ext cx="2498509" cy="33313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4083903" y="3625948"/>
            <a:ext cx="23448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effectLst/>
                <a:latin typeface="方正姚体" panose="02010601030101010101" pitchFamily="2" charset="-122"/>
                <a:ea typeface="方正姚体" panose="02010601030101010101" pitchFamily="2" charset="-122"/>
              </a:rPr>
              <a:t>【</a:t>
            </a:r>
            <a:r>
              <a:rPr lang="zh-CN" altLang="en-US" sz="1400" b="1" dirty="0" smtClean="0">
                <a:solidFill>
                  <a:prstClr val="black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海宝纪念卡淘宝参考价</a:t>
            </a:r>
            <a:r>
              <a:rPr lang="en-US" altLang="zh-CN" sz="1400" b="1" dirty="0" smtClean="0">
                <a:solidFill>
                  <a:prstClr val="black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】</a:t>
            </a:r>
            <a:endParaRPr lang="zh-CN" altLang="en-US" sz="1400" b="1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932040" y="5795972"/>
            <a:ext cx="34731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b="1" dirty="0">
                <a:solidFill>
                  <a:prstClr val="black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【</a:t>
            </a:r>
            <a:r>
              <a:rPr lang="zh-CN" altLang="en-US" b="1" dirty="0">
                <a:solidFill>
                  <a:prstClr val="black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捐赠者</a:t>
            </a:r>
            <a:r>
              <a:rPr lang="en-US" altLang="zh-CN" b="1" dirty="0">
                <a:solidFill>
                  <a:prstClr val="black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】</a:t>
            </a:r>
            <a:r>
              <a:rPr lang="zh-CN" altLang="en-US" b="1" dirty="0">
                <a:solidFill>
                  <a:prstClr val="black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一（</a:t>
            </a:r>
            <a:r>
              <a:rPr lang="en-US" altLang="zh-CN" b="1" dirty="0">
                <a:solidFill>
                  <a:prstClr val="black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</a:t>
            </a:r>
            <a:r>
              <a:rPr lang="zh-CN" altLang="en-US" b="1" dirty="0">
                <a:solidFill>
                  <a:prstClr val="black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）班  张育源</a:t>
            </a:r>
          </a:p>
        </p:txBody>
      </p:sp>
      <p:sp>
        <p:nvSpPr>
          <p:cNvPr id="10" name="AutoShape 6" descr="http://www.sadmuffin.net/cherrybam/graphics/comments-thank-you/thank-you017.gif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32" name="Picture 8" descr="http://www.sadmuffin.net/cherrybam/graphics/comments-thank-you/thank-you017.gif"/>
          <p:cNvPicPr>
            <a:picLocks noChangeAspect="1" noChangeArrowheads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157192"/>
            <a:ext cx="2216963" cy="1368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64288" y="2889968"/>
            <a:ext cx="1733158" cy="257214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17443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797" y="4083883"/>
            <a:ext cx="2861239" cy="2359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699792" y="2564904"/>
            <a:ext cx="5593060" cy="1143000"/>
          </a:xfrm>
        </p:spPr>
        <p:txBody>
          <a:bodyPr/>
          <a:lstStyle/>
          <a:p>
            <a:r>
              <a:rPr lang="zh-CN" altLang="en-US" sz="2400" dirty="0" smtClean="0">
                <a:latin typeface="华文中宋" pitchFamily="2" charset="-122"/>
                <a:ea typeface="华文中宋" pitchFamily="2" charset="-122"/>
              </a:rPr>
              <a:t>捐赠者：一（</a:t>
            </a:r>
            <a:r>
              <a:rPr lang="en-US" altLang="zh-CN" sz="2400" dirty="0" smtClean="0">
                <a:latin typeface="华文中宋" pitchFamily="2" charset="-122"/>
                <a:ea typeface="华文中宋" pitchFamily="2" charset="-122"/>
              </a:rPr>
              <a:t>2</a:t>
            </a:r>
            <a:r>
              <a:rPr lang="zh-CN" altLang="en-US" sz="2400" dirty="0" smtClean="0">
                <a:latin typeface="华文中宋" pitchFamily="2" charset="-122"/>
                <a:ea typeface="华文中宋" pitchFamily="2" charset="-122"/>
              </a:rPr>
              <a:t>）班 吴珈玥</a:t>
            </a:r>
            <a:endParaRPr lang="zh-CN" altLang="en-US" sz="2400" dirty="0"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779712" y="1196752"/>
            <a:ext cx="6400800" cy="1295400"/>
          </a:xfrm>
        </p:spPr>
        <p:txBody>
          <a:bodyPr/>
          <a:lstStyle/>
          <a:p>
            <a:r>
              <a:rPr lang="zh-CN" altLang="en-US" dirty="0" smtClean="0"/>
              <a:t>爱心拍卖品：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/>
              <a:t>二零零五年 中国邮票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3321" y="199380"/>
            <a:ext cx="2879463" cy="5159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96296" y="3516762"/>
            <a:ext cx="1844634" cy="3054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473" y="4142739"/>
            <a:ext cx="1831823" cy="2312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76" y="4901602"/>
            <a:ext cx="2086811" cy="1565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3779838" y="384174"/>
            <a:ext cx="5257800" cy="3044825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altLang="zh-CN" sz="2400" dirty="0" smtClean="0"/>
              <a:t/>
            </a:r>
            <a:br>
              <a:rPr lang="en-US" altLang="zh-CN" sz="2400" dirty="0" smtClean="0"/>
            </a:br>
            <a:r>
              <a:rPr lang="en-US" altLang="zh-CN" sz="3200" b="1" dirty="0" smtClean="0">
                <a:solidFill>
                  <a:schemeClr val="tx2">
                    <a:lumMod val="7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LEGO </a:t>
            </a:r>
            <a:r>
              <a:rPr lang="zh-CN" altLang="en-US" sz="3200" b="1" dirty="0">
                <a:solidFill>
                  <a:schemeClr val="tx2">
                    <a:lumMod val="7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乐高 创意系列 大师级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10242 MINI </a:t>
            </a:r>
            <a:r>
              <a:rPr lang="en-US" altLang="zh-CN" sz="3200" b="1" dirty="0" smtClean="0">
                <a:solidFill>
                  <a:schemeClr val="tx2">
                    <a:lumMod val="7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Cooper</a:t>
            </a:r>
            <a:r>
              <a:rPr lang="en-US" altLang="zh-CN" sz="24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altLang="zh-CN" sz="24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en-US" altLang="zh-CN" sz="24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    </a:t>
            </a:r>
            <a:r>
              <a:rPr lang="zh-CN" altLang="en-US" sz="2400" dirty="0" smtClean="0">
                <a:solidFill>
                  <a:schemeClr val="tx2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乐高迷们都不会陌生。这款乐高</a:t>
            </a:r>
            <a:r>
              <a:rPr lang="zh-CN" altLang="it-IT" sz="2400" dirty="0" smtClean="0">
                <a:solidFill>
                  <a:schemeClr val="tx2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的</a:t>
            </a:r>
            <a:r>
              <a:rPr lang="zh-CN" altLang="it-IT" sz="2400" dirty="0">
                <a:solidFill>
                  <a:schemeClr val="tx2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原型是</a:t>
            </a:r>
            <a:r>
              <a:rPr lang="it-IT" altLang="zh-CN" sz="2400" dirty="0">
                <a:solidFill>
                  <a:schemeClr val="tx2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MINI Cooper MK </a:t>
            </a:r>
            <a:r>
              <a:rPr lang="it-IT" altLang="zh-CN" sz="2400" dirty="0" smtClean="0">
                <a:solidFill>
                  <a:schemeClr val="tx2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II,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迷你（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Mini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）是一种由英国汽车公司（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BMC</a:t>
            </a:r>
            <a:r>
              <a:rPr lang="zh-CN" altLang="en-US" sz="2400" dirty="0" smtClean="0">
                <a:solidFill>
                  <a:schemeClr val="tx2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）在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1959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年至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2000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年期间生产的</a:t>
            </a:r>
            <a:r>
              <a:rPr lang="zh-CN" altLang="en-US" sz="2400" dirty="0" smtClean="0">
                <a:solidFill>
                  <a:schemeClr val="tx2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小型汽车。这款乐高适合</a:t>
            </a:r>
            <a:r>
              <a:rPr lang="en-US" altLang="zh-CN" sz="2400" dirty="0" smtClean="0">
                <a:solidFill>
                  <a:schemeClr val="tx2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16+</a:t>
            </a:r>
            <a:r>
              <a:rPr lang="zh-CN" altLang="en-US" sz="2400" dirty="0" smtClean="0">
                <a:solidFill>
                  <a:schemeClr val="tx2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的玩家，成品与汽车相似度非常接近。</a:t>
            </a:r>
            <a:r>
              <a:rPr lang="en-US" altLang="zh-CN" sz="2400" dirty="0"/>
              <a:t/>
            </a:r>
            <a:br>
              <a:rPr lang="en-US" altLang="zh-CN" sz="2400" dirty="0"/>
            </a:br>
            <a:endParaRPr lang="zh-CN" altLang="en-US" sz="2400" dirty="0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>
          <a:xfrm>
            <a:off x="683568" y="5877272"/>
            <a:ext cx="4105151" cy="836712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400" dirty="0" smtClean="0">
                <a:solidFill>
                  <a:schemeClr val="tx2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j-cs"/>
              </a:rPr>
              <a:t>捐献者：一（</a:t>
            </a:r>
            <a:r>
              <a:rPr lang="en-US" altLang="zh-CN" sz="2400" dirty="0" smtClean="0">
                <a:solidFill>
                  <a:schemeClr val="tx2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j-cs"/>
              </a:rPr>
              <a:t>3</a:t>
            </a:r>
            <a:r>
              <a:rPr lang="zh-CN" altLang="en-US" sz="2400" dirty="0" smtClean="0">
                <a:solidFill>
                  <a:schemeClr val="tx2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j-cs"/>
              </a:rPr>
              <a:t>）</a:t>
            </a: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j-cs"/>
              </a:rPr>
              <a:t>洪雨</a:t>
            </a:r>
            <a:r>
              <a:rPr lang="zh-CN" altLang="en-US" sz="2400" dirty="0" smtClean="0">
                <a:solidFill>
                  <a:schemeClr val="tx2">
                    <a:lumMod val="7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j-cs"/>
              </a:rPr>
              <a:t>州</a:t>
            </a:r>
            <a:endParaRPr lang="zh-CN" altLang="en-US" sz="2400" dirty="0">
              <a:solidFill>
                <a:schemeClr val="tx2">
                  <a:lumMod val="7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  <a:cs typeface="+mj-cs"/>
            </a:endParaRPr>
          </a:p>
        </p:txBody>
      </p:sp>
      <p:pic>
        <p:nvPicPr>
          <p:cNvPr id="3076" name="图片 4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3356992"/>
            <a:ext cx="2663825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图片 5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74330" y="4149080"/>
            <a:ext cx="231775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图片 7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436096" y="3573016"/>
            <a:ext cx="3455987" cy="25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图片 1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67544" y="548680"/>
            <a:ext cx="3095625" cy="22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800242318564279838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5" name="竖排文本占位符 5"/>
          <p:cNvSpPr>
            <a:spLocks noGrp="1"/>
          </p:cNvSpPr>
          <p:nvPr>
            <p:ph type="body" orient="vert" idx="4294967295"/>
          </p:nvPr>
        </p:nvSpPr>
        <p:spPr>
          <a:xfrm>
            <a:off x="5148064" y="260648"/>
            <a:ext cx="2520280" cy="6583363"/>
          </a:xfrm>
        </p:spPr>
        <p:txBody>
          <a:bodyPr vert="eaVert"/>
          <a:lstStyle/>
          <a:p>
            <a:r>
              <a:rPr kumimoji="1" lang="zh-CN" altLang="en-US" b="1" dirty="0">
                <a:latin typeface="楷体_GB2312" pitchFamily="49" charset="-122"/>
                <a:ea typeface="楷体_GB2312" pitchFamily="49" charset="-122"/>
              </a:rPr>
              <a:t>书法作品：</a:t>
            </a:r>
            <a:r>
              <a:rPr kumimoji="1" lang="zh-CN" altLang="en-US" b="1" dirty="0">
                <a:solidFill>
                  <a:srgbClr val="0066FF"/>
                </a:solidFill>
                <a:latin typeface="楷体_GB2312" pitchFamily="49" charset="-122"/>
                <a:ea typeface="楷体_GB2312" pitchFamily="49" charset="-122"/>
              </a:rPr>
              <a:t>大篆 校训</a:t>
            </a:r>
            <a:r>
              <a:rPr kumimoji="1" lang="en-US" altLang="zh-CN" b="1" dirty="0">
                <a:solidFill>
                  <a:srgbClr val="0066FF"/>
                </a:solidFill>
                <a:latin typeface="楷体_GB2312" pitchFamily="49" charset="-122"/>
                <a:ea typeface="楷体_GB2312" pitchFamily="49" charset="-122"/>
              </a:rPr>
              <a:t>【</a:t>
            </a:r>
            <a:r>
              <a:rPr kumimoji="1" lang="zh-CN" altLang="en-US" b="1" dirty="0">
                <a:solidFill>
                  <a:srgbClr val="0066FF"/>
                </a:solidFill>
                <a:latin typeface="楷体_GB2312" pitchFamily="49" charset="-122"/>
                <a:ea typeface="楷体_GB2312" pitchFamily="49" charset="-122"/>
              </a:rPr>
              <a:t>攀登</a:t>
            </a:r>
            <a:r>
              <a:rPr kumimoji="1" lang="en-US" altLang="zh-CN" b="1" dirty="0">
                <a:solidFill>
                  <a:srgbClr val="0066FF"/>
                </a:solidFill>
                <a:latin typeface="楷体_GB2312" pitchFamily="49" charset="-122"/>
                <a:ea typeface="楷体_GB2312" pitchFamily="49" charset="-122"/>
              </a:rPr>
              <a:t>】</a:t>
            </a:r>
          </a:p>
          <a:p>
            <a:r>
              <a:rPr kumimoji="1" lang="zh-CN" altLang="en-US" b="1" dirty="0">
                <a:latin typeface="楷体_GB2312" pitchFamily="49" charset="-122"/>
                <a:ea typeface="楷体_GB2312" pitchFamily="49" charset="-122"/>
              </a:rPr>
              <a:t>作者：</a:t>
            </a:r>
            <a:r>
              <a:rPr kumimoji="1" lang="zh-CN" altLang="en-US" b="1" dirty="0">
                <a:solidFill>
                  <a:srgbClr val="0066FF"/>
                </a:solidFill>
                <a:latin typeface="楷体_GB2312" pitchFamily="49" charset="-122"/>
                <a:ea typeface="楷体_GB2312" pitchFamily="49" charset="-122"/>
              </a:rPr>
              <a:t>一（</a:t>
            </a:r>
            <a:r>
              <a:rPr kumimoji="1" lang="en-US" altLang="zh-CN" b="1" dirty="0">
                <a:solidFill>
                  <a:srgbClr val="0066FF"/>
                </a:solidFill>
                <a:latin typeface="楷体_GB2312" pitchFamily="49" charset="-122"/>
                <a:ea typeface="楷体_GB2312" pitchFamily="49" charset="-122"/>
              </a:rPr>
              <a:t>3</a:t>
            </a:r>
            <a:r>
              <a:rPr kumimoji="1" lang="zh-CN" altLang="en-US" b="1" dirty="0">
                <a:solidFill>
                  <a:srgbClr val="0066FF"/>
                </a:solidFill>
                <a:latin typeface="楷体_GB2312" pitchFamily="49" charset="-122"/>
                <a:ea typeface="楷体_GB2312" pitchFamily="49" charset="-122"/>
              </a:rPr>
              <a:t>）班 钱千晶</a:t>
            </a:r>
          </a:p>
          <a:p>
            <a:r>
              <a:rPr kumimoji="1" lang="zh-CN" altLang="en-US" b="1" dirty="0">
                <a:latin typeface="楷体_GB2312" pitchFamily="49" charset="-122"/>
                <a:ea typeface="楷体_GB2312" pitchFamily="49" charset="-122"/>
              </a:rPr>
              <a:t>底色：</a:t>
            </a:r>
            <a:r>
              <a:rPr kumimoji="1" lang="zh-CN" altLang="en-US" b="1" dirty="0">
                <a:solidFill>
                  <a:srgbClr val="0066FF"/>
                </a:solidFill>
                <a:latin typeface="楷体_GB2312" pitchFamily="49" charset="-122"/>
                <a:ea typeface="楷体_GB2312" pitchFamily="49" charset="-122"/>
              </a:rPr>
              <a:t>一（</a:t>
            </a:r>
            <a:r>
              <a:rPr kumimoji="1" lang="en-US" altLang="zh-CN" b="1" dirty="0">
                <a:solidFill>
                  <a:srgbClr val="0066FF"/>
                </a:solidFill>
                <a:latin typeface="楷体_GB2312" pitchFamily="49" charset="-122"/>
                <a:ea typeface="楷体_GB2312" pitchFamily="49" charset="-122"/>
              </a:rPr>
              <a:t>3</a:t>
            </a:r>
            <a:r>
              <a:rPr kumimoji="1" lang="zh-CN" altLang="en-US" b="1" dirty="0">
                <a:solidFill>
                  <a:srgbClr val="0066FF"/>
                </a:solidFill>
                <a:latin typeface="楷体_GB2312" pitchFamily="49" charset="-122"/>
                <a:ea typeface="楷体_GB2312" pitchFamily="49" charset="-122"/>
              </a:rPr>
              <a:t>）班 全体同学手印</a:t>
            </a:r>
          </a:p>
          <a:p>
            <a:r>
              <a:rPr kumimoji="1" lang="zh-CN" altLang="en-US" b="1" dirty="0">
                <a:latin typeface="楷体_GB2312" pitchFamily="49" charset="-122"/>
                <a:ea typeface="楷体_GB2312" pitchFamily="49" charset="-122"/>
              </a:rPr>
              <a:t>起拍价格：</a:t>
            </a:r>
            <a:r>
              <a:rPr kumimoji="1" lang="zh-CN" altLang="en-US" b="1" dirty="0">
                <a:solidFill>
                  <a:srgbClr val="0066FF"/>
                </a:solidFill>
                <a:latin typeface="楷体_GB2312" pitchFamily="49" charset="-122"/>
                <a:ea typeface="楷体_GB2312" pitchFamily="49" charset="-122"/>
              </a:rPr>
              <a:t>一百元</a:t>
            </a:r>
          </a:p>
        </p:txBody>
      </p:sp>
      <p:pic>
        <p:nvPicPr>
          <p:cNvPr id="3077" name="图片 4" descr="20160323_065534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59632" y="764704"/>
            <a:ext cx="3311339" cy="558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7204735"/>
  <p:tag name="MH_LIBRARY" val="GRAPHIC"/>
  <p:tag name="MH_TYPE" val="Other"/>
  <p:tag name="MH_ORDER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3、9、12、18、21、25、26、27"/>
  <p:tag name="KSO_WM_TEMPLATE_CATEGORY" val="custom"/>
  <p:tag name="KSO_WM_TEMPLATE_INDEX" val="249"/>
  <p:tag name="KSO_WM_TAG_VERSION" val="1.0"/>
  <p:tag name="KSO_WM_SLIDE_ID" val="custom249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BEAUTIFY_FLAG" val="#wm#"/>
  <p:tag name="KSO_WM_UNIT_PPTX_LAYOUT_SHA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49"/>
  <p:tag name="KSO_WM_UNIT_TYPE" val="a"/>
  <p:tag name="KSO_WM_UNIT_INDEX" val="1"/>
  <p:tag name="KSO_WM_UNIT_ID" val="custom249_1*a*1"/>
  <p:tag name="KSO_WM_UNIT_CLEAR" val="1"/>
  <p:tag name="KSO_WM_UNIT_LAYERLEVEL" val="1"/>
  <p:tag name="KSO_WM_UNIT_VALUE" val="18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49"/>
  <p:tag name="KSO_WM_UNIT_TYPE" val="b"/>
  <p:tag name="KSO_WM_UNIT_INDEX" val="1"/>
  <p:tag name="KSO_WM_UNIT_ID" val="custom249_1*b*1"/>
  <p:tag name="KSO_WM_UNIT_CLEAR" val="1"/>
  <p:tag name="KSO_WM_UNIT_LAYERLEVEL" val="1"/>
  <p:tag name="KSO_WM_UNIT_VALUE" val="18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heme/theme1.xml><?xml version="1.0" encoding="utf-8"?>
<a:theme xmlns:a="http://schemas.openxmlformats.org/drawingml/2006/main" name="卷草阳台">
  <a:themeElements>
    <a:clrScheme name="卷草阳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卷草阳台">
      <a:majorFont>
        <a:latin typeface="Arial"/>
        <a:ea typeface="黑体"/>
        <a:cs typeface=""/>
      </a:majorFont>
      <a:minorFont>
        <a:latin typeface="Arial Rounded MT Bold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卷草阳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卷草阳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卷草阳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清香</Template>
  <TotalTime>229</TotalTime>
  <Words>3342</Words>
  <Application>Microsoft Office PowerPoint</Application>
  <PresentationFormat>全屏显示(4:3)</PresentationFormat>
  <Paragraphs>232</Paragraphs>
  <Slides>43</Slides>
  <Notes>3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44" baseType="lpstr">
      <vt:lpstr>卷草阳台</vt:lpstr>
      <vt:lpstr>真情手牵手 爱心满校园</vt:lpstr>
      <vt:lpstr>幻灯片 2</vt:lpstr>
      <vt:lpstr>幻灯片 3</vt:lpstr>
      <vt:lpstr>幻灯片 4</vt:lpstr>
      <vt:lpstr>幻灯片 5</vt:lpstr>
      <vt:lpstr>幻灯片 6</vt:lpstr>
      <vt:lpstr>爱心拍卖品： 二零零五年 中国邮票</vt:lpstr>
      <vt:lpstr> LEGO 乐高 创意系列 大师级10242 MINI Cooper      乐高迷们都不会陌生。这款乐高的原型是MINI Cooper MK II,迷你（Mini）是一种由英国汽车公司（BMC）在1959年至2000年期间生产的小型汽车。这款乐高适合16+的玩家，成品与汽车相似度非常接近。 </vt:lpstr>
      <vt:lpstr>幻灯片 9</vt:lpstr>
      <vt:lpstr>尼波尔手工纯山羊绒围巾</vt:lpstr>
      <vt:lpstr>中国云锦</vt:lpstr>
      <vt:lpstr>拍品介绍：丝绸画—重庆吊脚楼</vt:lpstr>
      <vt:lpstr>全新Kindle Paperwhite电子书阅读器： 300 ppi电子墨水触控屏、内置阅读灯、超长续航 </vt:lpstr>
      <vt:lpstr>幻灯片 14</vt:lpstr>
      <vt:lpstr>拍卖品介绍</vt:lpstr>
      <vt:lpstr>幻灯片 16</vt:lpstr>
      <vt:lpstr>幻灯片 17</vt:lpstr>
      <vt:lpstr>幻灯片 18</vt:lpstr>
      <vt:lpstr>幻灯片 19</vt:lpstr>
      <vt:lpstr>乐高玩具两套</vt:lpstr>
      <vt:lpstr>书法《勤奋》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长征6号运载火箭模型简介</vt:lpstr>
      <vt:lpstr>上实历任校长著作</vt:lpstr>
      <vt:lpstr>《阅读儿童文学》及施耐德钢笔礼盒 </vt:lpstr>
      <vt:lpstr>茶具</vt:lpstr>
      <vt:lpstr>物品名称： 乐高玩具系列：气功传奇之“鳄霸王的火焰攻击器”</vt:lpstr>
      <vt:lpstr>物品名称： 六轴陀螺仪遥控四轴飞行器</vt:lpstr>
      <vt:lpstr>幻灯片 35</vt:lpstr>
      <vt:lpstr>幻灯片 36</vt:lpstr>
      <vt:lpstr>合金遥控直升机</vt:lpstr>
      <vt:lpstr>拍卖物品：</vt:lpstr>
      <vt:lpstr>幻灯片 39</vt:lpstr>
      <vt:lpstr>储物柜</vt:lpstr>
      <vt:lpstr>温酒酒具</vt:lpstr>
      <vt:lpstr>幻灯片 42</vt:lpstr>
      <vt:lpstr>幻灯片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Administrator</cp:lastModifiedBy>
  <cp:revision>37</cp:revision>
  <dcterms:created xsi:type="dcterms:W3CDTF">2016-03-31T01:16:22Z</dcterms:created>
  <dcterms:modified xsi:type="dcterms:W3CDTF">2016-03-31T10:41:37Z</dcterms:modified>
</cp:coreProperties>
</file>