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611" r:id="rId3"/>
    <p:sldId id="1121" r:id="rId4"/>
    <p:sldId id="968" r:id="rId5"/>
    <p:sldId id="1089" r:id="rId6"/>
    <p:sldId id="996" r:id="rId7"/>
    <p:sldId id="999" r:id="rId8"/>
    <p:sldId id="1003" r:id="rId9"/>
    <p:sldId id="1071" r:id="rId10"/>
    <p:sldId id="1001" r:id="rId11"/>
    <p:sldId id="1007" r:id="rId12"/>
    <p:sldId id="1009" r:id="rId13"/>
    <p:sldId id="1011" r:id="rId14"/>
    <p:sldId id="1013" r:id="rId15"/>
    <p:sldId id="1015" r:id="rId16"/>
    <p:sldId id="1017" r:id="rId17"/>
    <p:sldId id="1019" r:id="rId18"/>
    <p:sldId id="1021" r:id="rId19"/>
    <p:sldId id="1023" r:id="rId20"/>
    <p:sldId id="1025" r:id="rId21"/>
    <p:sldId id="1027" r:id="rId22"/>
    <p:sldId id="1029" r:id="rId23"/>
    <p:sldId id="1035" r:id="rId24"/>
    <p:sldId id="1115" r:id="rId25"/>
    <p:sldId id="1033" r:id="rId26"/>
    <p:sldId id="1112" r:id="rId27"/>
    <p:sldId id="1113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6699"/>
    <a:srgbClr val="808080"/>
    <a:srgbClr val="3366CC"/>
    <a:srgbClr val="0066CC"/>
    <a:srgbClr val="5F5F5F"/>
    <a:srgbClr val="292929"/>
    <a:srgbClr val="B2B2B2"/>
    <a:srgbClr val="969696"/>
    <a:srgbClr val="ACD9E7"/>
    <a:srgbClr val="379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36" d="100"/>
          <a:sy n="36" d="100"/>
        </p:scale>
        <p:origin x="-870" y="-72"/>
      </p:cViewPr>
      <p:guideLst>
        <p:guide orient="horz" pos="2056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3" cy="72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eaLnBrk="1" fontAlgn="base" hangingPunct="1"/>
            <a:endParaRPr lang="zh-CN" altLang="en-US" sz="1200" strike="noStrike" noProof="1"/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>
              <a:spcBef>
                <a:spcPct val="30000"/>
              </a:spcBef>
            </a:pPr>
            <a:r>
              <a:rPr lang="zh-CN" altLang="en-US" sz="1200" dirty="0"/>
              <a:t>单击此处编辑母版文本样式</a:t>
            </a:r>
            <a:endParaRPr lang="zh-CN" altLang="en-US" sz="1200" dirty="0"/>
          </a:p>
          <a:p>
            <a:pPr lvl="0">
              <a:spcBef>
                <a:spcPct val="30000"/>
              </a:spcBef>
            </a:pPr>
            <a:r>
              <a:rPr lang="zh-CN" altLang="en-US" sz="1200" dirty="0"/>
              <a:t>第二级</a:t>
            </a:r>
            <a:endParaRPr lang="zh-CN" altLang="en-US" sz="1200" dirty="0"/>
          </a:p>
          <a:p>
            <a:pPr lvl="0">
              <a:spcBef>
                <a:spcPct val="30000"/>
              </a:spcBef>
            </a:pPr>
            <a:r>
              <a:rPr lang="zh-CN" altLang="en-US" sz="1200" dirty="0"/>
              <a:t>第三级</a:t>
            </a:r>
            <a:endParaRPr lang="zh-CN" altLang="en-US" sz="1200" dirty="0"/>
          </a:p>
          <a:p>
            <a:pPr lvl="0">
              <a:spcBef>
                <a:spcPct val="30000"/>
              </a:spcBef>
            </a:pPr>
            <a:r>
              <a:rPr lang="zh-CN" altLang="en-US" sz="1200" dirty="0"/>
              <a:t>第四级</a:t>
            </a:r>
            <a:endParaRPr lang="zh-CN" altLang="en-US" sz="1200" dirty="0"/>
          </a:p>
          <a:p>
            <a:pPr lvl="0">
              <a:spcBef>
                <a:spcPct val="30000"/>
              </a:spcBef>
            </a:pPr>
            <a:r>
              <a:rPr lang="zh-CN" altLang="en-US" sz="1200" dirty="0"/>
              <a:t>第五级</a:t>
            </a:r>
            <a:endParaRPr lang="zh-CN" altLang="en-US" sz="1200" dirty="0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eaLnBrk="1" fontAlgn="base" hangingPunct="1"/>
            <a:endParaRPr lang="zh-CN" altLang="en-US" sz="1200" strike="noStrike" noProof="1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marL="914400" lvl="0" indent="-91440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  <a:sym typeface="Calibri Light" panose="020F0302020204030204" charset="0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9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0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1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2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3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4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5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6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7.xml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8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9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0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21.xml"/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22.xml"/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23.xml"/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24.xml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25.xml"/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日期占位符 3"/>
          <p:cNvSpPr txBox="1">
            <a:spLocks noGrp="1"/>
          </p:cNvSpPr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wrap="square" anchor="ctr"/>
          <a:lstStyle>
            <a:lvl1pPr lvl="0">
              <a:defRPr kern="1200"/>
            </a:lvl1pPr>
          </a:lstStyle>
          <a:p>
            <a:pPr marL="0" lvl="0" indent="0" eaLnBrk="1" hangingPunct="1"/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101725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228600" lvl="0" indent="-228600" algn="l" eaLnBrk="1" hangingPunct="1"/>
            <a:endParaRPr lang="zh-CN" altLang="en-US" dirty="0"/>
          </a:p>
        </p:txBody>
      </p:sp>
      <p:pic>
        <p:nvPicPr>
          <p:cNvPr id="3076" name="Picture 4" descr="图片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8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 Box 5"/>
          <p:cNvSpPr txBox="1"/>
          <p:nvPr/>
        </p:nvSpPr>
        <p:spPr>
          <a:xfrm>
            <a:off x="1630363" y="5073650"/>
            <a:ext cx="5792787" cy="5664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lnSpc>
                <a:spcPct val="130000"/>
              </a:lnSpc>
            </a:pPr>
            <a:endParaRPr lang="zh-CN" altLang="zh-CN" sz="24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078" name="Text Box 6"/>
          <p:cNvSpPr txBox="1"/>
          <p:nvPr/>
        </p:nvSpPr>
        <p:spPr>
          <a:xfrm>
            <a:off x="-64135" y="920750"/>
            <a:ext cx="9303385" cy="2407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endParaRPr lang="zh-CN" altLang="en-US" sz="4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上海市教育委员会本级财政项目预算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申报文本填制说明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4100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345" y="415925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671955" y="4084197"/>
            <a:ext cx="6100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上海市教育委员会财务处</a:t>
            </a:r>
            <a:endParaRPr lang="en-US" altLang="zh-CN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上海市教育委员会基础教育处</a:t>
            </a:r>
            <a:endParaRPr lang="en-US" altLang="zh-CN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上海市教育委员会青保处</a:t>
            </a:r>
            <a:endParaRPr lang="en-US" altLang="zh-CN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上</a:t>
            </a:r>
            <a:r>
              <a:rPr lang="zh-CN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海市教育委员会财务与资产管理中心</a:t>
            </a:r>
            <a:endParaRPr lang="zh-CN" alt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2017</a:t>
            </a:r>
            <a:r>
              <a:rPr lang="zh-CN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年</a:t>
            </a:r>
            <a:r>
              <a:rPr lang="en-US" altLang="zh-CN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zh-CN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月</a:t>
            </a:r>
            <a:endParaRPr lang="zh-CN" alt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三、项目事项模块填制说明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685" y="1197610"/>
            <a:ext cx="7840345" cy="502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项目实施内容及预算</a:t>
            </a:r>
            <a:r>
              <a:rPr 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endParaRPr lang="zh-CN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分类说明项目实施的主要内容、理由和措施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如项目分类实施，应明确分类实施的主体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说明与实施内容相对应的项目预算，以及支出的额度和标准等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项目运行管理</a:t>
            </a:r>
            <a:r>
              <a:rPr 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endParaRPr lang="zh-CN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项目管理流程、内部管理和控制制度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项目单位管理能力和管理制度，如投入管理、财务管理及实施中及实施后的保障措施等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三、项目事项模块填制说明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0" y="914400"/>
            <a:ext cx="7840345" cy="502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附件</a:t>
            </a:r>
            <a:r>
              <a:rPr 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endParaRPr lang="zh-CN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项目直接相关的法律法规和规章制度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项目执行的主要政策文件、决定、会议纪要等立项或实施依据文件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项目研究、设计和图纸、预算或造价文件等前期工作文件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项目评审需要的反映项目单位运行和财务状况的证照、报告、报表等，及有助于专家判断的相关佐证材料和其他附件等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四、结论模块填制说明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555" y="1281430"/>
            <a:ext cx="7169785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自我分析：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提出项目单位对项目实施的必要性、合理性和绩效目标的初步结论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分析项目实施过程中可能存在的困难、问题和解决措施及建议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项目单位责任：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财务部门、项目单位需加盖公章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由与前表一致的负责人签字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795" y="981075"/>
            <a:ext cx="8867140" cy="55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“项目绩效目标分解表”是“项目绩效目标”部分的分解和细化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974725" y="1692275"/>
          <a:ext cx="7193280" cy="4486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380"/>
                <a:gridCol w="1653540"/>
                <a:gridCol w="1739900"/>
                <a:gridCol w="2029460"/>
              </a:tblGrid>
              <a:tr h="3930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分解目标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指标内容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指标目标值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测算依据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 row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产出目标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静态展示作品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60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系列</a:t>
                      </a: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180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套服装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2016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年度</a:t>
                      </a: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59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系列</a:t>
                      </a: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159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套服装参与展示 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54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动态展示作品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获奖作品</a:t>
                      </a: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36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系列 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2006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年度按照</a:t>
                      </a: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60%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的额度评选一、二、三等奖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4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创新创业企业 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　</a:t>
                      </a: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3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家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2016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年度依托展示平台，</a:t>
                      </a: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个项目发展为大学生创业企业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2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外事礼品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　</a:t>
                      </a: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项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 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 row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效果目标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国际媒体宣传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依托上海国际服装文化节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将汇创青春展示与国际化平台结合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54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市级媒体宣传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上海移动媒体专题报道 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2016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年上海移动媒体进行了专题报道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校级媒体宣传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校园网媒体对活动的报道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2016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年度校园网在主页进行了宣传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54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　参加观众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上海市高校学生</a:t>
                      </a: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3000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人；社会公众</a:t>
                      </a: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5000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人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在</a:t>
                      </a: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2016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年度基础上扩大影响力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795" y="981075"/>
            <a:ext cx="8867140" cy="722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“项目绩效目标分解表”是“项目绩效目标”部分的分解和细化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（接上表）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</a:b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aphicFrame>
        <p:nvGraphicFramePr>
          <p:cNvPr id="3" name="表格 -1"/>
          <p:cNvGraphicFramePr/>
          <p:nvPr/>
        </p:nvGraphicFramePr>
        <p:xfrm>
          <a:off x="668020" y="2176780"/>
          <a:ext cx="7527925" cy="3831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2295"/>
                <a:gridCol w="1731010"/>
                <a:gridCol w="1820545"/>
                <a:gridCol w="2124075"/>
              </a:tblGrid>
              <a:tr h="2914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分解目标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指标内容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指标目标值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测算依据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670">
                <a:tc row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影响力目标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　国际影响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提升汇创青春展示平台的品牌国际知晓度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将汇创青春展示与国际化平台结合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66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　社会影响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持续加强与产业园区的合作，向公众展示创新创意教育成果，营造有利于创新创意产业发展的生态文化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2016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年度的社会影响力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34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  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学生影响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持续提升学生的创新创业能力，实践能力，造就一大批优秀的双创人才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2016</a:t>
                      </a: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年度展示活动提升学生能力的成效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需要说明的其他问题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300" b="0" u="none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　无。</a:t>
                      </a:r>
                      <a:endParaRPr lang="zh-CN" altLang="en-US" sz="1300" b="0" u="none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555" y="1281430"/>
            <a:ext cx="7169785" cy="265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“</a:t>
            </a: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项目实施内容资金测算明细表”填列预算具体细化内容。本表为申报文本的重要组成部分，必须逐项细化填列，并与正文预算结构和开支内容保持一致。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9920" y="1250950"/>
            <a:ext cx="7511415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“实施内容”栏应</a:t>
            </a:r>
            <a:r>
              <a:rPr lang="zh-CN" altLang="en-US" sz="2800">
                <a:solidFill>
                  <a:srgbClr val="FFC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费用化</a:t>
            </a: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，按劳务费、培训费、差旅费、资料费、交通费、餐费、设备购置费等分类填写。如项目分为多个模块均涉及以上类别，建议根据情况适当</a:t>
            </a:r>
            <a:r>
              <a:rPr lang="zh-CN" altLang="en-US" sz="2800">
                <a:solidFill>
                  <a:srgbClr val="FFC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归并整合</a:t>
            </a: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，在备注栏中说明。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000" y="1024890"/>
            <a:ext cx="7511415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未费用化实施内容举例：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3" name="图片 2" descr="微博图片"/>
          <p:cNvPicPr>
            <a:picLocks noChangeAspect="1"/>
          </p:cNvPicPr>
          <p:nvPr/>
        </p:nvPicPr>
        <p:blipFill>
          <a:blip r:embed="rId3" cstate="print"/>
          <a:srcRect l="7440" t="2544" r="4953" b="2063"/>
          <a:stretch>
            <a:fillRect/>
          </a:stretch>
        </p:blipFill>
        <p:spPr>
          <a:xfrm>
            <a:off x="654050" y="1793875"/>
            <a:ext cx="8075295" cy="44049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000" y="1024890"/>
            <a:ext cx="7511415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费用化实施内容样本：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3" name="图片 2" descr="img152"/>
          <p:cNvPicPr>
            <a:picLocks noChangeAspect="1"/>
          </p:cNvPicPr>
          <p:nvPr/>
        </p:nvPicPr>
        <p:blipFill>
          <a:blip r:embed="rId3" cstate="print"/>
          <a:srcRect l="6503" t="18095" r="5904" b="18323"/>
          <a:stretch>
            <a:fillRect/>
          </a:stretch>
        </p:blipFill>
        <p:spPr>
          <a:xfrm>
            <a:off x="275590" y="1751965"/>
            <a:ext cx="8630285" cy="44278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381000" y="2619375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0390" y="1727835"/>
            <a:ext cx="7511415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“规格型号”栏主要针对设备购置类预算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集市采购的设备建议注明品牌及技术参数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非集市采购的设备需注明技术参数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两类设备分类及标准参见</a:t>
            </a:r>
            <a:r>
              <a:rPr lang="en-US" altLang="zh-CN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2017-2018</a:t>
            </a: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年政采目录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其他类实施内容规格型号是否填写视情况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Text Box 8"/>
          <p:cNvSpPr txBox="1"/>
          <p:nvPr/>
        </p:nvSpPr>
        <p:spPr>
          <a:xfrm>
            <a:off x="1046163" y="196850"/>
            <a:ext cx="7948612" cy="581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项目申报中存在的问题</a:t>
            </a:r>
            <a:endParaRPr lang="zh-CN" altLang="en-US" sz="3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sp>
        <p:nvSpPr>
          <p:cNvPr id="9225" name="TextBox 20"/>
          <p:cNvSpPr txBox="1"/>
          <p:nvPr/>
        </p:nvSpPr>
        <p:spPr>
          <a:xfrm>
            <a:off x="1492885" y="2268220"/>
            <a:ext cx="5986780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     </a:t>
            </a:r>
            <a:r>
              <a:rPr lang="zh-CN" altLang="en-US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项目层级过多  模块内容未全部填写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7" name="TextBox 20"/>
          <p:cNvSpPr txBox="1"/>
          <p:nvPr/>
        </p:nvSpPr>
        <p:spPr>
          <a:xfrm>
            <a:off x="1603375" y="2967990"/>
            <a:ext cx="649668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r>
              <a:rPr lang="zh-CN" altLang="en-US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项目分配过于分散  内容和金额对应性不强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993140" y="3667125"/>
            <a:ext cx="7321550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绩效目标和管理制度不明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</a:t>
            </a:r>
            <a:r>
              <a:rPr lang="zh-CN" altLang="en-US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计算错误与文字错误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cxnSp>
        <p:nvCxnSpPr>
          <p:cNvPr id="6" name="直线连接符 4"/>
          <p:cNvCxnSpPr/>
          <p:nvPr/>
        </p:nvCxnSpPr>
        <p:spPr>
          <a:xfrm>
            <a:off x="4462145" y="1473835"/>
            <a:ext cx="8255" cy="4660265"/>
          </a:xfrm>
          <a:prstGeom prst="line">
            <a:avLst/>
          </a:prstGeom>
          <a:ln>
            <a:solidFill>
              <a:srgbClr val="379DBC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7080" y="1473835"/>
            <a:ext cx="1927860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80808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结 构</a:t>
            </a:r>
            <a:endParaRPr lang="zh-CN" altLang="en-US" sz="3600">
              <a:solidFill>
                <a:srgbClr val="80808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34810" y="1473835"/>
            <a:ext cx="2132330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3600">
                <a:solidFill>
                  <a:srgbClr val="80808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文 本</a:t>
            </a:r>
            <a:endParaRPr lang="zh-CN" altLang="en-US" sz="3600">
              <a:solidFill>
                <a:srgbClr val="80808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8255" y="4298315"/>
            <a:ext cx="6415405" cy="4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项目开支内容不尽合理  测算依据不明确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7080" y="5034280"/>
            <a:ext cx="6712585" cy="4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0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专项与部门预算之间关系不清晰   </a:t>
            </a:r>
            <a:r>
              <a:rPr lang="zh-CN" altLang="en-US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预算编制不够细化</a:t>
            </a:r>
            <a:r>
              <a:rPr lang="zh-CN" altLang="en-US" sz="20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</a:t>
            </a:r>
            <a:endParaRPr lang="zh-CN" altLang="en-US" sz="20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381000" y="2619375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0390" y="1727835"/>
            <a:ext cx="7511415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“测算依据”栏应按照不同类实施内容填写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如为差旅、培训、交通、餐饮等有明确标准规定的，应填写有关文件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如为集市采购需填写“政府采购网标价”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如为非集市采购内容需填写“市场询价”并附询价材料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381000" y="2619375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0390" y="1727835"/>
            <a:ext cx="7511415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“备注”栏应填写：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执行方式（如集市采购、集中采购、分散采购、按实报销等）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测算公式（如按多少人次/场次/天数等测算）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各类实施内容在不同模块间的分布情况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差旅目的地等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1873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381000" y="2619375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6724015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五、附表填制说明（会议差旅类样本）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pic>
        <p:nvPicPr>
          <p:cNvPr id="3" name="图片 2" descr="img149"/>
          <p:cNvPicPr>
            <a:picLocks noChangeAspect="1"/>
          </p:cNvPicPr>
          <p:nvPr/>
        </p:nvPicPr>
        <p:blipFill>
          <a:blip r:embed="rId3" cstate="print"/>
          <a:srcRect l="5082" t="21008" r="7216" b="14014"/>
          <a:stretch>
            <a:fillRect/>
          </a:stretch>
        </p:blipFill>
        <p:spPr>
          <a:xfrm>
            <a:off x="53975" y="1367790"/>
            <a:ext cx="8821420" cy="46196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1873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381000" y="2619375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6724015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五、附表填制说明（印刷资料类样本）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pic>
        <p:nvPicPr>
          <p:cNvPr id="4" name="图片 3" descr="微博图片3"/>
          <p:cNvPicPr>
            <a:picLocks noChangeAspect="1"/>
          </p:cNvPicPr>
          <p:nvPr/>
        </p:nvPicPr>
        <p:blipFill>
          <a:blip r:embed="rId3" cstate="print"/>
          <a:srcRect l="7279" r="5152"/>
          <a:stretch>
            <a:fillRect/>
          </a:stretch>
        </p:blipFill>
        <p:spPr>
          <a:xfrm>
            <a:off x="274955" y="1057910"/>
            <a:ext cx="8808085" cy="47421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381000" y="2619375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670687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五、附表填制说明（购买服务类样本）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3" cstate="print"/>
          <a:srcRect t="8520"/>
          <a:stretch>
            <a:fillRect/>
          </a:stretch>
        </p:blipFill>
        <p:spPr>
          <a:xfrm>
            <a:off x="27940" y="1425575"/>
            <a:ext cx="9088120" cy="44183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381000" y="2619375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670687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五、附表填制说明（设备购置类样本</a:t>
            </a:r>
            <a:r>
              <a:rPr lang="en-US" altLang="zh-CN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1</a:t>
            </a:r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）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pic>
        <p:nvPicPr>
          <p:cNvPr id="5" name="图片 4" descr="微博图片"/>
          <p:cNvPicPr>
            <a:picLocks noChangeAspect="1"/>
          </p:cNvPicPr>
          <p:nvPr/>
        </p:nvPicPr>
        <p:blipFill>
          <a:blip r:embed="rId3" cstate="print"/>
          <a:srcRect l="6212" r="4912"/>
          <a:stretch>
            <a:fillRect/>
          </a:stretch>
        </p:blipFill>
        <p:spPr>
          <a:xfrm>
            <a:off x="167640" y="1371600"/>
            <a:ext cx="8939530" cy="411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381000" y="2619375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670687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五、附表填制说明（设备购置类样本</a:t>
            </a:r>
            <a:r>
              <a:rPr lang="en-US" altLang="zh-CN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2</a:t>
            </a:r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）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pic>
        <p:nvPicPr>
          <p:cNvPr id="3" name="图片 2" descr="微博图片1"/>
          <p:cNvPicPr>
            <a:picLocks noChangeAspect="1"/>
          </p:cNvPicPr>
          <p:nvPr/>
        </p:nvPicPr>
        <p:blipFill>
          <a:blip r:embed="rId3" cstate="print"/>
          <a:srcRect l="6869" r="5562"/>
          <a:stretch>
            <a:fillRect/>
          </a:stretch>
        </p:blipFill>
        <p:spPr>
          <a:xfrm>
            <a:off x="173355" y="1237615"/>
            <a:ext cx="8808085" cy="49752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097145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2018</a:t>
            </a:r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年申报文本版式变化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1299210"/>
            <a:ext cx="7840345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</a:t>
            </a:r>
            <a:r>
              <a:rPr lang="en-US" alt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1.增加项目编号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   为便于识别项目、优化流程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</a:t>
            </a:r>
            <a:r>
              <a:rPr lang="en-US" alt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2.</a:t>
            </a: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增加绩效目标及绩效目标分解表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   根据市财政要求，加强绩效评价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</a:t>
            </a:r>
            <a:r>
              <a:rPr lang="en-US" alt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3.</a:t>
            </a: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表末要求申报单位及单位财务部门共同盖章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   强调单位法人及财务部门责任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430657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一、封面填制说明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1299210"/>
            <a:ext cx="7840345" cy="502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</a:t>
            </a:r>
            <a:r>
              <a:rPr lang="en-US" alt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1.项目编号请按照“2018处室简称+一级项目序号</a:t>
            </a:r>
            <a:r>
              <a:rPr lang="en-US" alt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-</a:t>
            </a: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二级项目序号”的格式填写。如：2018基教（基转）1</a:t>
            </a:r>
            <a:r>
              <a:rPr lang="en-US" alt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-</a:t>
            </a: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1。项目编号由责任处室统一编制，生成之后不再变更。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2.“**年度预算项目”处请注意填写经费使用年份，而非申请时点。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3.“项目名称”需填写经项目责任处室认可的项目全称，不可随意简化或变更。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4.实施单位务必加盖清晰公章，并填写与公章一致的单位全称。</a:t>
            </a:r>
            <a:endParaRPr lang="zh-CN" altLang="en-US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二、基本信息模块填制说明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1299210"/>
            <a:ext cx="7840345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  </a:t>
            </a: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1.项目预算单位为“万元”，请勿填写其他数量级。此处金额与明细表合计金额应保持完全一致，原则上应为整数。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 2.项目单位信息栏中，单位负责人姓名需与“结论”模块负责人签字保持一致，一般为单位主要领导。</a:t>
            </a:r>
            <a:endParaRPr lang="zh-CN" altLang="en-US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三、项目事项模块填制说明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965" y="914400"/>
            <a:ext cx="8004810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项目概况</a:t>
            </a:r>
            <a:r>
              <a:rPr 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endParaRPr lang="zh-CN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项目实施的必要性；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项目立项的背景和理由（包括支持方向、受益范围和对象、预期效益、项目实施对完成工作任务或促进事业发展的意义与作用等）；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项目申报前的前期研究和论证过程等；</a:t>
            </a:r>
            <a:endParaRPr lang="zh-CN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项目成果以及项目技术、经济等方面依托力量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三、项目事项模块填制说明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2610" y="887730"/>
            <a:ext cx="7840345" cy="502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项目单位概况</a:t>
            </a:r>
            <a:r>
              <a:rPr 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endParaRPr lang="zh-CN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单位性质、职能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人员情况、基础条件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与项目相关的历史工作等相关情况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基础条件</a:t>
            </a:r>
            <a:r>
              <a:rPr 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endParaRPr lang="zh-CN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项目实施的现状、分析存在的问题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前期工作</a:t>
            </a:r>
            <a:r>
              <a:rPr 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endParaRPr lang="zh-CN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项目前期策划和准备工作的开展情况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延续性项目应说明前期项目实施、验收、绩效评价等 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三、项目事项模块填制说明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6100" y="1188720"/>
            <a:ext cx="7840345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项目计划实施进度</a:t>
            </a:r>
            <a:r>
              <a:rPr 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endParaRPr lang="zh-CN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说明项目实施的进度安排及其合理性和可实现程度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可按季度或月度填写，也可根据项目实际情况填写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不得超过项目执行周期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资金筹集和使用计划</a:t>
            </a:r>
            <a:r>
              <a:rPr lang="zh-CN"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endParaRPr lang="zh-CN"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说明项目所需资金的构成和来源，资金的用途、支付的计划进度等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4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进度要与项目计划实施进度相匹配</a:t>
            </a:r>
            <a:endParaRPr sz="24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1"/>
          <p:cNvSpPr/>
          <p:nvPr/>
        </p:nvSpPr>
        <p:spPr>
          <a:xfrm>
            <a:off x="4763" y="887413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222" name="Picture 3" descr="教委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5113"/>
            <a:ext cx="533400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0"/>
          <p:cNvSpPr txBox="1"/>
          <p:nvPr/>
        </p:nvSpPr>
        <p:spPr>
          <a:xfrm>
            <a:off x="60325" y="2576830"/>
            <a:ext cx="434911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229" name="TextBox 20"/>
          <p:cNvSpPr txBox="1"/>
          <p:nvPr/>
        </p:nvSpPr>
        <p:spPr>
          <a:xfrm>
            <a:off x="13970" y="4379595"/>
            <a:ext cx="4441825" cy="49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2400" b="1" dirty="0">
                <a:solidFill>
                  <a:srgbClr val="336699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  </a:t>
            </a:r>
            <a:endParaRPr lang="zh-CN" altLang="en-US" sz="2400" b="1" dirty="0">
              <a:solidFill>
                <a:srgbClr val="336699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170180"/>
            <a:ext cx="5472430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 dirty="0">
                <a:solidFill>
                  <a:schemeClr val="bg1"/>
                </a:solidFill>
                <a:ea typeface="微软雅黑" panose="020B0503020204020204" pitchFamily="2" charset="-122"/>
                <a:cs typeface="+mn-ea"/>
              </a:rPr>
              <a:t>三、项目事项模块填制说明</a:t>
            </a:r>
            <a:endParaRPr lang="zh-CN" altLang="en-US" sz="3000" b="1" dirty="0">
              <a:solidFill>
                <a:schemeClr val="bg1"/>
              </a:solidFill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969645"/>
            <a:ext cx="7840345" cy="521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绩效目标审核的主要内容</a:t>
            </a:r>
            <a:r>
              <a:rPr lang="zh-CN"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endParaRPr lang="zh-CN"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完整性、相关性、适当性和可行性审核</a:t>
            </a:r>
            <a:endParaRPr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重点关注资金规模与绩效目标之间是否匹配，即在既定资金规模下，绩效目标是否过高或过低；或者要完成既定绩效目标，资金规模是否过大或过小</a:t>
            </a:r>
            <a:endParaRPr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sz="280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对于多年延续性项目，项目单位应一并提供以前年度项目绩效目标申报、评价的相关资料</a:t>
            </a:r>
            <a:endParaRPr sz="280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FFFFFF"/>
    </a:accent3>
    <a:accent4>
      <a:srgbClr val="000000"/>
    </a:accent4>
    <a:accent5>
      <a:srgbClr val="AAB8C1"/>
    </a:accent5>
    <a:accent6>
      <a:srgbClr val="1B7B64"/>
    </a:accent6>
    <a:hlink>
      <a:srgbClr val="006382"/>
    </a:hlink>
    <a:folHlink>
      <a:srgbClr val="1F8A7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2914</Words>
  <Application>WPS 演示</Application>
  <PresentationFormat>全屏显示(4:3)</PresentationFormat>
  <Paragraphs>402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Calibri Light</vt:lpstr>
      <vt:lpstr>Calibri</vt:lpstr>
      <vt:lpstr>华文中宋</vt:lpstr>
      <vt:lpstr>微软雅黑</vt:lpstr>
      <vt:lpstr>Wingdings</vt:lpstr>
      <vt:lpstr>仿宋_GB2312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成都京东世纪贸易有限公司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王辛</dc:creator>
  <cp:lastModifiedBy>vip</cp:lastModifiedBy>
  <cp:revision>113</cp:revision>
  <dcterms:created xsi:type="dcterms:W3CDTF">2014-11-18T06:19:00Z</dcterms:created>
  <dcterms:modified xsi:type="dcterms:W3CDTF">2017-04-24T01:25:12Z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