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5" r:id="rId10"/>
    <p:sldId id="271" r:id="rId11"/>
    <p:sldId id="269" r:id="rId12"/>
    <p:sldId id="266" r:id="rId13"/>
    <p:sldId id="272" r:id="rId14"/>
    <p:sldId id="273" r:id="rId15"/>
    <p:sldId id="298" r:id="rId16"/>
    <p:sldId id="268" r:id="rId17"/>
    <p:sldId id="276" r:id="rId18"/>
    <p:sldId id="267" r:id="rId19"/>
    <p:sldId id="274" r:id="rId20"/>
    <p:sldId id="275" r:id="rId21"/>
    <p:sldId id="283" r:id="rId22"/>
    <p:sldId id="294" r:id="rId23"/>
    <p:sldId id="296" r:id="rId24"/>
    <p:sldId id="295" r:id="rId25"/>
    <p:sldId id="262" r:id="rId26"/>
    <p:sldId id="289" r:id="rId27"/>
    <p:sldId id="280" r:id="rId28"/>
    <p:sldId id="285" r:id="rId29"/>
    <p:sldId id="290" r:id="rId30"/>
    <p:sldId id="291" r:id="rId31"/>
    <p:sldId id="281" r:id="rId32"/>
    <p:sldId id="292" r:id="rId33"/>
    <p:sldId id="293" r:id="rId34"/>
    <p:sldId id="299" r:id="rId35"/>
    <p:sldId id="282" r:id="rId36"/>
    <p:sldId id="297" r:id="rId37"/>
    <p:sldId id="288" r:id="rId38"/>
    <p:sldId id="278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57" autoAdjust="0"/>
    <p:restoredTop sz="91715" autoAdjust="0"/>
  </p:normalViewPr>
  <p:slideViewPr>
    <p:cSldViewPr snapToGrid="0">
      <p:cViewPr varScale="1">
        <p:scale>
          <a:sx n="84" d="100"/>
          <a:sy n="84" d="100"/>
        </p:scale>
        <p:origin x="11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1056A-CCA3-4CEA-A716-5BA1A89D8A48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513C6-096D-4E1C-8278-6E45681DCF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0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13C6-096D-4E1C-8278-6E45681DCF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216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13C6-096D-4E1C-8278-6E45681DCFF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950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13C6-096D-4E1C-8278-6E45681DCFF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378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13C6-096D-4E1C-8278-6E45681DCFF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69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也可根据研究主题，自主设计记录表。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13C6-096D-4E1C-8278-6E45681DCFF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466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13C6-096D-4E1C-8278-6E45681DCFF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07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参考文献的引用：避免知而不引、断章取义、引而不确、来源不实。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13C6-096D-4E1C-8278-6E45681DCFF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13C6-096D-4E1C-8278-6E45681DCF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74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13C6-096D-4E1C-8278-6E45681DCFF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64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13C6-096D-4E1C-8278-6E45681DCFF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627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13C6-096D-4E1C-8278-6E45681DCFF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716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13C6-096D-4E1C-8278-6E45681DCFF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940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13C6-096D-4E1C-8278-6E45681DCF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035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13C6-096D-4E1C-8278-6E45681DCF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316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13C6-096D-4E1C-8278-6E45681DCF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364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7646-284A-4BEE-9A4E-CBE33EEC589B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94E5-CBDA-45B4-AD01-2D6D516F1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40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7646-284A-4BEE-9A4E-CBE33EEC589B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94E5-CBDA-45B4-AD01-2D6D516F1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26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7646-284A-4BEE-9A4E-CBE33EEC589B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94E5-CBDA-45B4-AD01-2D6D516F1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8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7646-284A-4BEE-9A4E-CBE33EEC589B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94E5-CBDA-45B4-AD01-2D6D516F1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62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7646-284A-4BEE-9A4E-CBE33EEC589B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94E5-CBDA-45B4-AD01-2D6D516F1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564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7646-284A-4BEE-9A4E-CBE33EEC589B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94E5-CBDA-45B4-AD01-2D6D516F1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44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7646-284A-4BEE-9A4E-CBE33EEC589B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94E5-CBDA-45B4-AD01-2D6D516F1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21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7646-284A-4BEE-9A4E-CBE33EEC589B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94E5-CBDA-45B4-AD01-2D6D516F1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90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7646-284A-4BEE-9A4E-CBE33EEC589B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94E5-CBDA-45B4-AD01-2D6D516F1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77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7646-284A-4BEE-9A4E-CBE33EEC589B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94E5-CBDA-45B4-AD01-2D6D516F1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05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7646-284A-4BEE-9A4E-CBE33EEC589B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794E5-CBDA-45B4-AD01-2D6D516F1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12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A487646-284A-4BEE-9A4E-CBE33EEC589B}" type="datetimeFigureOut">
              <a:rPr lang="zh-CN" altLang="en-US" smtClean="0"/>
              <a:t>2018/10/16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0E4794E5-CBDA-45B4-AD01-2D6D516F1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65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m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45269" y="1298448"/>
            <a:ext cx="7315200" cy="3255264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2019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届中三</a:t>
            </a:r>
            <a:r>
              <a:rPr lang="zh-CN" altLang="en-US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小论文辅导</a:t>
            </a:r>
            <a: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/>
            </a:r>
            <a:b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/>
            </a:r>
            <a:b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r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上海市实验</a:t>
            </a:r>
            <a:r>
              <a:rPr lang="zh-CN" altLang="en-US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学校      </a:t>
            </a:r>
            <a:r>
              <a:rPr lang="zh-CN" altLang="en-US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科研室</a:t>
            </a:r>
            <a:r>
              <a:rPr lang="en-US" altLang="zh-CN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/>
            </a:r>
            <a:br>
              <a:rPr lang="en-US" altLang="zh-CN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魏春丽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21" y="761265"/>
            <a:ext cx="2903862" cy="26936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09"/>
          <a:stretch/>
        </p:blipFill>
        <p:spPr>
          <a:xfrm>
            <a:off x="9266104" y="3307882"/>
            <a:ext cx="2925896" cy="28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0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415890" y="1623349"/>
            <a:ext cx="6996590" cy="292550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182880" indent="-182880">
              <a:lnSpc>
                <a:spcPct val="114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l"/>
              <a:defRPr sz="2000" b="1">
                <a:ea typeface="楷体_GB2312" pitchFamily="49" charset="-122"/>
              </a:defRPr>
            </a:lvl1pPr>
            <a:lvl2pPr marL="6858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r>
              <a:rPr lang="zh-CN" altLang="en-US" sz="2400" dirty="0" smtClean="0"/>
              <a:t>“实验”</a:t>
            </a:r>
            <a:r>
              <a:rPr lang="zh-CN" altLang="en-US" sz="2400" dirty="0"/>
              <a:t>一词在校名中冠名的由来</a:t>
            </a:r>
          </a:p>
          <a:p>
            <a:r>
              <a:rPr lang="zh-CN" altLang="en-US" sz="2400" dirty="0"/>
              <a:t>中国人姓名文化的研究</a:t>
            </a:r>
          </a:p>
          <a:p>
            <a:r>
              <a:rPr lang="zh-CN" altLang="en-US" sz="2400" dirty="0" smtClean="0"/>
              <a:t>法国</a:t>
            </a:r>
            <a:r>
              <a:rPr lang="zh-CN" altLang="en-US" sz="2400" dirty="0"/>
              <a:t>文艺复兴时期文学作品</a:t>
            </a:r>
            <a:r>
              <a:rPr lang="zh-CN" altLang="en-US" sz="2400" dirty="0" smtClean="0"/>
              <a:t>浅析</a:t>
            </a:r>
            <a:endParaRPr lang="en-US" altLang="zh-CN" sz="2400" dirty="0" smtClean="0"/>
          </a:p>
          <a:p>
            <a:r>
              <a:rPr lang="zh-CN" altLang="en-US" sz="2400" dirty="0" smtClean="0"/>
              <a:t>中国古代文化名人地域分布的变化趋势研究</a:t>
            </a:r>
            <a:endParaRPr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72711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571611" y="3988106"/>
            <a:ext cx="5949497" cy="2366394"/>
            <a:chOff x="4571611" y="3988106"/>
            <a:chExt cx="5949497" cy="2366394"/>
          </a:xfrm>
        </p:grpSpPr>
        <p:sp>
          <p:nvSpPr>
            <p:cNvPr id="4" name="泪滴形 3"/>
            <p:cNvSpPr/>
            <p:nvPr/>
          </p:nvSpPr>
          <p:spPr>
            <a:xfrm flipH="1">
              <a:off x="6381428" y="3988106"/>
              <a:ext cx="4139680" cy="2366394"/>
            </a:xfrm>
            <a:prstGeom prst="teardrop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2000" b="1" dirty="0" smtClean="0">
                  <a:solidFill>
                    <a:schemeClr val="accent6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但是，纯文献法的研究</a:t>
              </a:r>
              <a:r>
                <a:rPr lang="zh-CN" altLang="en-US" sz="2000" b="1" dirty="0">
                  <a:solidFill>
                    <a:schemeClr val="accent6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对</a:t>
              </a:r>
              <a:r>
                <a:rPr lang="zh-CN" altLang="en-US" sz="2000" b="1" dirty="0" smtClean="0">
                  <a:solidFill>
                    <a:schemeClr val="accent6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个人理论水平要求较高，难度比较大，限于水平，慎选！！</a:t>
              </a:r>
              <a:endParaRPr lang="zh-CN" altLang="en-US" sz="2000" b="1" dirty="0">
                <a:solidFill>
                  <a:schemeClr val="accent6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76"/>
            <a:stretch/>
          </p:blipFill>
          <p:spPr>
            <a:xfrm rot="5400000" flipV="1">
              <a:off x="4499787" y="4316016"/>
              <a:ext cx="1655934" cy="15122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91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7" r="24166"/>
          <a:stretch/>
        </p:blipFill>
        <p:spPr>
          <a:xfrm rot="5400000">
            <a:off x="-96925" y="805343"/>
            <a:ext cx="4937758" cy="41500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00" b="25000"/>
          <a:stretch/>
        </p:blipFill>
        <p:spPr>
          <a:xfrm>
            <a:off x="4446975" y="411484"/>
            <a:ext cx="3953822" cy="49377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2813" r="-2362" b="18188"/>
          <a:stretch/>
        </p:blipFill>
        <p:spPr>
          <a:xfrm>
            <a:off x="8320548" y="514353"/>
            <a:ext cx="3871452" cy="4732020"/>
          </a:xfrm>
          <a:prstGeom prst="rect">
            <a:avLst/>
          </a:prstGeom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423886" y="5952964"/>
            <a:ext cx="54545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施媛元   </a:t>
            </a:r>
            <a:r>
              <a:rPr lang="en-US" altLang="zh-CN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en-US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中国古代文化名人地域分布的变化趋势研究</a:t>
            </a:r>
            <a:r>
              <a:rPr lang="en-US" altLang="zh-CN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r>
              <a:rPr lang="zh-CN" altLang="en-US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endParaRPr lang="zh-CN" altLang="en-US" sz="1600" b="1" dirty="0">
              <a:solidFill>
                <a:schemeClr val="accent6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220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56758" y="797981"/>
            <a:ext cx="3164537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调查研究法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61984" y="1713032"/>
            <a:ext cx="7128128" cy="375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指</a:t>
            </a:r>
            <a:r>
              <a:rPr lang="zh-CN" altLang="en-US" b="1" u="sng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有目的、有计划、有系统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地搜集有关研究对象的资料，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进行</a:t>
            </a:r>
            <a:r>
              <a:rPr lang="zh-CN" altLang="en-US" b="1" u="sng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分析、综合、比较、归纳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，从而为人们提供规律性的知识的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方法。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具体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方式包含：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问卷调查</a:t>
            </a:r>
            <a:r>
              <a:rPr lang="zh-CN" altLang="en-US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、访谈法、测验法、电话或网络调查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等。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u"/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：简单易行、快速收集大量资料；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：自我报告有时受社会赞许影响，并不能反映人们真实态度。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spcAft>
                <a:spcPts val="1200"/>
              </a:spcAft>
              <a:buFont typeface="Wingdings" panose="05000000000000000000" pitchFamily="2" charset="2"/>
              <a:buChar char="u"/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zh-CN" altLang="en-US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！！！注意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：调查工具要科学；样本有代表性。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3"/>
          <a:stretch/>
        </p:blipFill>
        <p:spPr>
          <a:xfrm>
            <a:off x="8832108" y="3130556"/>
            <a:ext cx="2901874" cy="30296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" y="5462388"/>
            <a:ext cx="1867039" cy="13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9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047754" y="1688457"/>
            <a:ext cx="7220854" cy="331904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182880" indent="-182880">
              <a:lnSpc>
                <a:spcPct val="114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l"/>
              <a:defRPr sz="2400" b="1">
                <a:ea typeface="楷体_GB2312" pitchFamily="49" charset="-122"/>
              </a:defRPr>
            </a:lvl1pPr>
            <a:lvl2pPr marL="6858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pPr>
              <a:buFont typeface="Wingdings" panose="05000000000000000000" pitchFamily="2" charset="2"/>
              <a:buChar char="u"/>
            </a:pPr>
            <a:r>
              <a:rPr lang="zh-CN" altLang="en-US" dirty="0" smtClean="0"/>
              <a:t>中学生演讲者信心的现状及影响因素的调查研究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dirty="0" smtClean="0"/>
              <a:t>道路</a:t>
            </a:r>
            <a:r>
              <a:rPr lang="zh-CN" altLang="en-US" dirty="0"/>
              <a:t>拥堵情况的调查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CN" altLang="zh-CN" dirty="0"/>
              <a:t>课程表课程设置满意度调查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CN" altLang="zh-CN" dirty="0"/>
              <a:t>上海市实验学校初中生幸福感影响因素研究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dirty="0" smtClean="0"/>
              <a:t>适宜</a:t>
            </a:r>
            <a:r>
              <a:rPr lang="zh-CN" altLang="en-US" dirty="0"/>
              <a:t>学生阅读的</a:t>
            </a:r>
            <a:r>
              <a:rPr lang="en-US" altLang="zh-CN" dirty="0"/>
              <a:t>PPT</a:t>
            </a:r>
            <a:r>
              <a:rPr lang="zh-CN" altLang="en-US" dirty="0"/>
              <a:t>字号的</a:t>
            </a:r>
            <a:r>
              <a:rPr lang="zh-CN" altLang="en-US" dirty="0" smtClean="0"/>
              <a:t>调查</a:t>
            </a:r>
            <a:endParaRPr lang="en-US" altLang="zh-CN" dirty="0" smtClean="0"/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dirty="0"/>
              <a:t>中学生考试</a:t>
            </a:r>
            <a:r>
              <a:rPr lang="zh-CN" altLang="en-US" dirty="0" smtClean="0"/>
              <a:t>焦虑及原因调查</a:t>
            </a:r>
            <a:endParaRPr lang="en-US" altLang="zh-CN" dirty="0" smtClean="0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9028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6096002" y="4638100"/>
            <a:ext cx="4953916" cy="1987864"/>
            <a:chOff x="6096002" y="4638100"/>
            <a:chExt cx="4953916" cy="1987864"/>
          </a:xfrm>
        </p:grpSpPr>
        <p:grpSp>
          <p:nvGrpSpPr>
            <p:cNvPr id="7" name="组合 6"/>
            <p:cNvGrpSpPr/>
            <p:nvPr/>
          </p:nvGrpSpPr>
          <p:grpSpPr>
            <a:xfrm>
              <a:off x="7485384" y="4638100"/>
              <a:ext cx="3564534" cy="1987863"/>
              <a:chOff x="7361499" y="4170989"/>
              <a:chExt cx="3564534" cy="1987863"/>
            </a:xfrm>
          </p:grpSpPr>
          <p:sp>
            <p:nvSpPr>
              <p:cNvPr id="6" name="椭圆形标注 5"/>
              <p:cNvSpPr/>
              <p:nvPr/>
            </p:nvSpPr>
            <p:spPr>
              <a:xfrm>
                <a:off x="7361499" y="4170989"/>
                <a:ext cx="3564534" cy="1987863"/>
              </a:xfrm>
              <a:prstGeom prst="wedgeEllipseCallout">
                <a:avLst>
                  <a:gd name="adj1" fmla="val -57545"/>
                  <a:gd name="adj2" fmla="val -40765"/>
                </a:avLst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文本框 2"/>
              <p:cNvSpPr txBox="1">
                <a:spLocks noChangeArrowheads="1"/>
              </p:cNvSpPr>
              <p:nvPr/>
            </p:nvSpPr>
            <p:spPr bwMode="auto">
              <a:xfrm>
                <a:off x="7883238" y="4437684"/>
                <a:ext cx="2961362" cy="1405193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3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ct val="0"/>
                  </a:spcBef>
                  <a:buClrTx/>
                  <a:buSzTx/>
                  <a:buFont typeface="Arial" panose="020B0604020202020204" pitchFamily="34" charset="0"/>
                  <a:buNone/>
                </a:pPr>
                <a:r>
                  <a:rPr lang="zh-CN" altLang="en-US" sz="2000" b="1" dirty="0">
                    <a:solidFill>
                      <a:schemeClr val="accent6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提醒：此类</a:t>
                </a:r>
                <a:r>
                  <a:rPr lang="zh-CN" altLang="en-US" sz="2000" b="1" dirty="0" smtClean="0">
                    <a:solidFill>
                      <a:schemeClr val="accent6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研究较多，使用此方法在选择题</a:t>
                </a:r>
                <a:r>
                  <a:rPr lang="zh-CN" altLang="en-US" sz="2000" b="1" dirty="0">
                    <a:solidFill>
                      <a:schemeClr val="accent6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上要斟酌</a:t>
                </a:r>
                <a:r>
                  <a:rPr lang="zh-CN" altLang="en-US" sz="2000" b="1" dirty="0" smtClean="0">
                    <a:solidFill>
                      <a:schemeClr val="accent6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，争取有新意。</a:t>
                </a:r>
                <a:endParaRPr lang="zh-CN" altLang="en-US" sz="2000" b="1" dirty="0">
                  <a:solidFill>
                    <a:schemeClr val="accent6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05515" y="5268668"/>
              <a:ext cx="1447783" cy="1266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578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6" y="498587"/>
            <a:ext cx="6383110" cy="5867587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221719" y="6386216"/>
            <a:ext cx="49702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李奕萱   </a:t>
            </a:r>
            <a:r>
              <a:rPr lang="en-US" altLang="zh-CN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en-US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中学生考试焦虑及原因调查</a:t>
            </a:r>
            <a:r>
              <a:rPr lang="en-US" altLang="zh-CN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r>
              <a:rPr lang="zh-CN" altLang="en-US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endParaRPr lang="zh-CN" altLang="en-US" sz="1600" b="1" dirty="0">
              <a:solidFill>
                <a:schemeClr val="accent6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58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26" r="1158" b="21905"/>
          <a:stretch/>
        </p:blipFill>
        <p:spPr>
          <a:xfrm>
            <a:off x="3616044" y="751118"/>
            <a:ext cx="5342897" cy="49094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616044" y="6096000"/>
            <a:ext cx="54617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 sz="1600" b="1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zh-CN" dirty="0"/>
              <a:t>《</a:t>
            </a:r>
            <a:r>
              <a:rPr lang="zh-CN" altLang="en-US" dirty="0"/>
              <a:t>上海市实验学校体育类社团发展模式初探</a:t>
            </a:r>
            <a:r>
              <a:rPr lang="en-US" altLang="zh-CN" dirty="0"/>
              <a:t>》</a:t>
            </a:r>
            <a:r>
              <a:rPr lang="zh-CN" altLang="en-US" dirty="0"/>
              <a:t>     张骞尹</a:t>
            </a:r>
          </a:p>
        </p:txBody>
      </p:sp>
    </p:spTree>
    <p:extLst>
      <p:ext uri="{BB962C8B-B14F-4D97-AF65-F5344CB8AC3E}">
        <p14:creationId xmlns:p14="http://schemas.microsoft.com/office/powerpoint/2010/main" val="395321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56758" y="797981"/>
            <a:ext cx="3164537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观察研究法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57336" y="1826915"/>
            <a:ext cx="754945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指研究者通过</a:t>
            </a:r>
            <a:r>
              <a:rPr lang="zh-CN" altLang="en-US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感官或仪器设备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，有</a:t>
            </a:r>
            <a:r>
              <a:rPr lang="zh-CN" altLang="en-US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目的、有计划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地去探究被研究对象，从而获得资料的一种方式。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常用的有</a:t>
            </a:r>
            <a:r>
              <a:rPr lang="zh-CN" altLang="en-US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自然观察法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设计观察法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u"/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优点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收集到即时的过程性资料，</a:t>
            </a:r>
            <a:r>
              <a:rPr lang="zh-CN" altLang="en-US" b="1" u="sng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生态效度高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缺点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有局限性、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受观察的对象和观察者本身的限制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不适用于大范围调查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、只能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观察外部和结构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，无法观察到事物的思想和本质。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u"/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！！！注意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：事先确定观察指标。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3"/>
          <a:stretch/>
        </p:blipFill>
        <p:spPr>
          <a:xfrm>
            <a:off x="8852823" y="2435467"/>
            <a:ext cx="2470591" cy="366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4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/>
          <a:stretch/>
        </p:blipFill>
        <p:spPr>
          <a:xfrm>
            <a:off x="1236801" y="942975"/>
            <a:ext cx="6702425" cy="286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" r="5634" b="6590"/>
          <a:stretch/>
        </p:blipFill>
        <p:spPr bwMode="auto">
          <a:xfrm>
            <a:off x="3988512" y="3496307"/>
            <a:ext cx="6118087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7715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426506" y="6249193"/>
            <a:ext cx="53174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 sz="1600" b="1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zh-CN" dirty="0"/>
              <a:t>《</a:t>
            </a:r>
            <a:r>
              <a:rPr lang="zh-CN" altLang="en-US" dirty="0"/>
              <a:t>自制保鲜剂对瓶插康乃馨切花的保鲜研究 </a:t>
            </a:r>
            <a:r>
              <a:rPr lang="en-US" altLang="zh-CN" dirty="0"/>
              <a:t>》</a:t>
            </a:r>
            <a:r>
              <a:rPr lang="zh-CN" altLang="en-US" dirty="0"/>
              <a:t>  </a:t>
            </a:r>
            <a:r>
              <a:rPr lang="zh-CN" altLang="en-US" dirty="0" smtClean="0"/>
              <a:t>陶清钰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24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" r="20931"/>
          <a:stretch/>
        </p:blipFill>
        <p:spPr>
          <a:xfrm>
            <a:off x="7569843" y="3196560"/>
            <a:ext cx="3287212" cy="291841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56758" y="797981"/>
            <a:ext cx="3164537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实验</a:t>
            </a:r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研究法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96365" y="1684310"/>
            <a:ext cx="7511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根据研究目的，运用一定的手段，</a:t>
            </a:r>
            <a:r>
              <a:rPr lang="zh-CN" altLang="en-US" b="1" u="sng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主动干预或控制研究对象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，在典型的环境中或特定的条件下进行的一种探索活动。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88820" y="3196560"/>
            <a:ext cx="5052060" cy="1815882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75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要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一定的条件，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排除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无关因素；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75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解释变量之间的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因果关系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，提出研究假设；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75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追求研究过程的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客观和可重复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75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追求实验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数据采集、分析及结果的精确度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32" y="5371946"/>
            <a:ext cx="2227968" cy="148605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117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423206" y="2137922"/>
            <a:ext cx="5202454" cy="2688739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182880" indent="-18288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p"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ea typeface="楷体_GB2312" pitchFamily="49" charset="-122"/>
              </a:defRPr>
            </a:lvl1pPr>
            <a:lvl2pPr marL="6858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pPr>
              <a:lnSpc>
                <a:spcPct val="114000"/>
              </a:lnSpc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tx1"/>
                </a:solidFill>
              </a:rPr>
              <a:t>自制</a:t>
            </a:r>
            <a:r>
              <a:rPr lang="zh-CN" altLang="en-US" dirty="0">
                <a:solidFill>
                  <a:schemeClr val="tx1"/>
                </a:solidFill>
              </a:rPr>
              <a:t>保鲜剂对瓶插康乃馨切花的保鲜</a:t>
            </a:r>
            <a:r>
              <a:rPr lang="zh-CN" altLang="en-US" dirty="0" smtClean="0">
                <a:solidFill>
                  <a:schemeClr val="tx1"/>
                </a:solidFill>
              </a:rPr>
              <a:t>研究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/>
                </a:solidFill>
              </a:rPr>
              <a:t>有效方便安全去除校服污渍的方法</a:t>
            </a:r>
            <a:r>
              <a:rPr lang="zh-CN" altLang="en-US" dirty="0" smtClean="0">
                <a:solidFill>
                  <a:schemeClr val="tx1"/>
                </a:solidFill>
              </a:rPr>
              <a:t>研究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/>
                </a:solidFill>
              </a:rPr>
              <a:t>改善</a:t>
            </a:r>
            <a:r>
              <a:rPr lang="zh-CN" altLang="en-US" dirty="0" smtClean="0">
                <a:solidFill>
                  <a:schemeClr val="tx1"/>
                </a:solidFill>
              </a:rPr>
              <a:t>植物养护所施化肥的影响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/>
                </a:solidFill>
              </a:rPr>
              <a:t>绿</a:t>
            </a:r>
            <a:r>
              <a:rPr lang="zh-CN" altLang="en-US" dirty="0" smtClean="0">
                <a:solidFill>
                  <a:schemeClr val="tx1"/>
                </a:solidFill>
              </a:rPr>
              <a:t>萝对室内</a:t>
            </a:r>
            <a:r>
              <a:rPr lang="en-US" altLang="zh-CN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PM2.5</a:t>
            </a:r>
            <a:r>
              <a:rPr lang="zh-CN" altLang="en-US" dirty="0" smtClean="0">
                <a:solidFill>
                  <a:schemeClr val="tx1"/>
                </a:solidFill>
              </a:rPr>
              <a:t>改善的影响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9028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024433" y="4163721"/>
            <a:ext cx="5439081" cy="2077403"/>
            <a:chOff x="5024433" y="4163721"/>
            <a:chExt cx="5439081" cy="2077403"/>
          </a:xfrm>
        </p:grpSpPr>
        <p:sp>
          <p:nvSpPr>
            <p:cNvPr id="5" name="椭圆形标注 4"/>
            <p:cNvSpPr/>
            <p:nvPr/>
          </p:nvSpPr>
          <p:spPr>
            <a:xfrm>
              <a:off x="7028888" y="4163721"/>
              <a:ext cx="3434626" cy="2077403"/>
            </a:xfrm>
            <a:prstGeom prst="wedgeEllipseCallout">
              <a:avLst>
                <a:gd name="adj1" fmla="val -59466"/>
                <a:gd name="adj2" fmla="val -24680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b="1" dirty="0">
                  <a:solidFill>
                    <a:schemeClr val="accent6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推荐此类研究，但是要注意资源和安全，要适切。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76"/>
            <a:stretch/>
          </p:blipFill>
          <p:spPr>
            <a:xfrm rot="5400000" flipV="1">
              <a:off x="4952609" y="4356074"/>
              <a:ext cx="1655934" cy="15122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368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eaVert">
            <a:normAutofit/>
          </a:bodyPr>
          <a:lstStyle/>
          <a:p>
            <a:pPr algn="ctr"/>
            <a:r>
              <a:rPr lang="zh-CN" altLang="en-US" sz="4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内容提要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060441" y="908909"/>
            <a:ext cx="4858713" cy="5105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altLang="zh-CN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/>
            </a:r>
            <a:br>
              <a:rPr lang="en-US" altLang="zh-CN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</a:br>
            <a:r>
              <a:rPr lang="en-US" altLang="zh-CN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           </a:t>
            </a:r>
            <a:r>
              <a:rPr lang="zh-CN" altLang="en-US" sz="2000" b="1" dirty="0" smtClean="0">
                <a:solidFill>
                  <a:srgbClr val="C0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第一部分  开题准备</a:t>
            </a:r>
            <a:br>
              <a:rPr lang="zh-CN" altLang="en-US" sz="2000" b="1" dirty="0" smtClean="0">
                <a:solidFill>
                  <a:srgbClr val="C0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</a:br>
            <a:r>
              <a:rPr lang="zh-CN" altLang="en-US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一、什么是科学研究</a:t>
            </a:r>
            <a:br>
              <a:rPr lang="zh-CN" altLang="en-US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</a:br>
            <a:r>
              <a:rPr lang="zh-CN" altLang="en-US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二、研究什么（研究问题）</a:t>
            </a:r>
            <a:br>
              <a:rPr lang="zh-CN" altLang="en-US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</a:br>
            <a:r>
              <a:rPr lang="zh-CN" altLang="en-US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三、怎么研究（研究方法）</a:t>
            </a:r>
            <a:endParaRPr lang="en-US" altLang="zh-CN" sz="2000" b="1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四、如何撰写开题报告</a:t>
            </a:r>
            <a:r>
              <a:rPr lang="en-US" altLang="zh-CN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/>
            </a:r>
            <a:br>
              <a:rPr lang="en-US" altLang="zh-CN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</a:br>
            <a:r>
              <a:rPr lang="en-US" altLang="zh-CN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           </a:t>
            </a:r>
            <a:r>
              <a:rPr lang="zh-CN" altLang="en-US" sz="2000" b="1" dirty="0" smtClean="0">
                <a:solidFill>
                  <a:srgbClr val="C0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第二部分  研究实施</a:t>
            </a:r>
            <a:endParaRPr lang="en-US" altLang="zh-CN" sz="2000" b="1" dirty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五、如何落实研究过程</a:t>
            </a:r>
            <a:endParaRPr lang="en-US" altLang="zh-CN" sz="2000" b="1" dirty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           </a:t>
            </a:r>
            <a:r>
              <a:rPr lang="zh-CN" altLang="en-US" sz="2000" b="1" dirty="0" smtClean="0">
                <a:solidFill>
                  <a:srgbClr val="C0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第三部分  研究总结</a:t>
            </a:r>
            <a:endParaRPr lang="en-US" altLang="zh-CN" sz="2000" b="1" dirty="0" smtClean="0">
              <a:solidFill>
                <a:srgbClr val="C00000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六、如何撰写研究报告（小论文）</a:t>
            </a:r>
            <a:endParaRPr lang="en-US" altLang="zh-CN" sz="2000" b="1" dirty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七、小论文的评价标准</a:t>
            </a:r>
            <a:endParaRPr lang="en-US" altLang="zh-CN" sz="2000" b="1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八、</a:t>
            </a:r>
            <a:r>
              <a:rPr lang="zh-CN" altLang="en-US" sz="2000" b="1" dirty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历年选题、研究方法及成果形式</a:t>
            </a:r>
            <a:r>
              <a:rPr lang="en-US" altLang="zh-CN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/>
            </a:r>
            <a:br>
              <a:rPr lang="en-US" altLang="zh-CN" sz="2000" b="1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</a:br>
            <a:endParaRPr lang="zh-CN" altLang="en-US" sz="2000" b="1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231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2092" y="903418"/>
            <a:ext cx="7004572" cy="494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6155683" y="6050365"/>
            <a:ext cx="53727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 sz="1600" b="1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zh-CN" altLang="en-US" sz="1800" dirty="0" smtClean="0"/>
              <a:t>陈俊谚 </a:t>
            </a:r>
            <a:r>
              <a:rPr lang="en-US" altLang="zh-CN" sz="1800" dirty="0" smtClean="0"/>
              <a:t>《</a:t>
            </a:r>
            <a:r>
              <a:rPr lang="zh-CN" altLang="en-US" sz="1800" dirty="0" smtClean="0"/>
              <a:t>有效方便安全去除校服污渍的方法研究</a:t>
            </a:r>
            <a:r>
              <a:rPr lang="en-US" altLang="zh-CN" sz="1800" dirty="0" smtClean="0"/>
              <a:t>》</a:t>
            </a:r>
            <a:endParaRPr lang="zh-CN" altLang="en-US" sz="1800" dirty="0"/>
          </a:p>
          <a:p>
            <a:endParaRPr lang="zh-CN" altLang="en-US" sz="1800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70008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20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033286" y="2082177"/>
            <a:ext cx="5640729" cy="236152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u"/>
              <a:defRPr/>
            </a:pPr>
            <a:r>
              <a:rPr lang="zh-CN" altLang="en-US" b="1" dirty="0" smtClean="0">
                <a:solidFill>
                  <a:schemeClr val="tx1"/>
                </a:solidFill>
                <a:ea typeface="楷体_GB2312" pitchFamily="49" charset="-122"/>
              </a:rPr>
              <a:t> 广播操进退场最佳线路的设计</a:t>
            </a:r>
          </a:p>
          <a:p>
            <a:pPr>
              <a:buFont typeface="Wingdings" panose="05000000000000000000" pitchFamily="2" charset="2"/>
              <a:buChar char="u"/>
              <a:defRPr/>
            </a:pPr>
            <a:r>
              <a:rPr lang="zh-CN" altLang="en-US" b="1" dirty="0" smtClean="0">
                <a:solidFill>
                  <a:schemeClr val="tx1"/>
                </a:solidFill>
                <a:ea typeface="楷体_GB2312" pitchFamily="49" charset="-122"/>
              </a:rPr>
              <a:t> 饮用水</a:t>
            </a:r>
            <a:r>
              <a:rPr lang="zh-CN" altLang="en-US" b="1" dirty="0">
                <a:solidFill>
                  <a:schemeClr val="tx1"/>
                </a:solidFill>
                <a:ea typeface="楷体_GB2312" pitchFamily="49" charset="-122"/>
              </a:rPr>
              <a:t>水质检测简易方法研究和设备</a:t>
            </a:r>
            <a:r>
              <a:rPr lang="zh-CN" altLang="en-US" b="1" dirty="0" smtClean="0">
                <a:solidFill>
                  <a:schemeClr val="tx1"/>
                </a:solidFill>
                <a:ea typeface="楷体_GB2312" pitchFamily="49" charset="-122"/>
              </a:rPr>
              <a:t>制作</a:t>
            </a:r>
            <a:endParaRPr lang="en-US" altLang="zh-CN" b="1" dirty="0" smtClean="0">
              <a:solidFill>
                <a:schemeClr val="tx1"/>
              </a:solidFill>
              <a:ea typeface="楷体_GB2312" pitchFamily="49" charset="-122"/>
            </a:endParaRPr>
          </a:p>
          <a:p>
            <a:pPr>
              <a:buFont typeface="Wingdings" panose="05000000000000000000" pitchFamily="2" charset="2"/>
              <a:buChar char="u"/>
              <a:defRPr/>
            </a:pPr>
            <a:r>
              <a:rPr lang="zh-CN" altLang="en-US" b="1" dirty="0" smtClean="0">
                <a:solidFill>
                  <a:schemeClr val="tx1"/>
                </a:solidFill>
                <a:ea typeface="楷体_GB2312" pitchFamily="49" charset="-122"/>
              </a:rPr>
              <a:t>利用湿度传感器控制自动浇水装置</a:t>
            </a:r>
            <a:endParaRPr lang="en-US" altLang="zh-CN" b="1" dirty="0" smtClean="0">
              <a:solidFill>
                <a:schemeClr val="tx1"/>
              </a:solidFill>
              <a:ea typeface="楷体_GB2312" pitchFamily="49" charset="-122"/>
            </a:endParaRPr>
          </a:p>
          <a:p>
            <a:pPr>
              <a:buFont typeface="Wingdings" panose="05000000000000000000" pitchFamily="2" charset="2"/>
              <a:buChar char="u"/>
              <a:defRPr/>
            </a:pPr>
            <a:r>
              <a:rPr lang="en-US" altLang="zh-CN" b="1" dirty="0" smtClean="0">
                <a:solidFill>
                  <a:schemeClr val="tx1"/>
                </a:solidFill>
                <a:ea typeface="楷体_GB2312" pitchFamily="49" charset="-122"/>
              </a:rPr>
              <a:t> E-card</a:t>
            </a:r>
            <a:r>
              <a:rPr lang="en-US" altLang="zh-CN" b="1" dirty="0">
                <a:solidFill>
                  <a:schemeClr val="tx1"/>
                </a:solidFill>
                <a:ea typeface="楷体_GB2312" pitchFamily="49" charset="-122"/>
              </a:rPr>
              <a:t>—</a:t>
            </a:r>
            <a:r>
              <a:rPr lang="zh-CN" altLang="en-US" b="1" dirty="0">
                <a:solidFill>
                  <a:schemeClr val="tx1"/>
                </a:solidFill>
                <a:ea typeface="楷体_GB2312" pitchFamily="49" charset="-122"/>
              </a:rPr>
              <a:t>英语单词卡自动生成与学习测试程序</a:t>
            </a:r>
            <a:endParaRPr lang="en-US" altLang="zh-CN" b="1" dirty="0">
              <a:solidFill>
                <a:schemeClr val="tx1"/>
              </a:solidFill>
              <a:ea typeface="楷体_GB2312" pitchFamily="49" charset="-122"/>
            </a:endParaRPr>
          </a:p>
          <a:p>
            <a:pPr>
              <a:buFont typeface="Wingdings" panose="05000000000000000000" pitchFamily="2" charset="2"/>
              <a:buChar char="u"/>
              <a:defRPr/>
            </a:pPr>
            <a:r>
              <a:rPr lang="zh-CN" altLang="en-US" b="1" dirty="0" smtClean="0">
                <a:solidFill>
                  <a:schemeClr val="tx1"/>
                </a:solidFill>
                <a:ea typeface="楷体_GB2312" pitchFamily="49" charset="-122"/>
              </a:rPr>
              <a:t>初中</a:t>
            </a:r>
            <a:r>
              <a:rPr lang="zh-CN" altLang="en-US" b="1" dirty="0">
                <a:solidFill>
                  <a:schemeClr val="tx1"/>
                </a:solidFill>
                <a:ea typeface="楷体_GB2312" pitchFamily="49" charset="-122"/>
              </a:rPr>
              <a:t>学生错题整理提高辅助程序</a:t>
            </a:r>
            <a:endParaRPr lang="zh-CN" altLang="zh-CN" b="1" dirty="0">
              <a:solidFill>
                <a:schemeClr val="tx1"/>
              </a:solidFill>
              <a:ea typeface="楷体_GB2312" pitchFamily="49" charset="-122"/>
            </a:endParaRPr>
          </a:p>
          <a:p>
            <a:pPr>
              <a:buFont typeface="Wingdings" panose="05000000000000000000" pitchFamily="2" charset="2"/>
              <a:buChar char="u"/>
              <a:defRPr/>
            </a:pPr>
            <a:endParaRPr lang="en-US" altLang="zh-CN" b="1" dirty="0" smtClean="0">
              <a:solidFill>
                <a:schemeClr val="tx1"/>
              </a:solidFill>
              <a:ea typeface="楷体_GB2312" pitchFamily="49" charset="-122"/>
            </a:endParaRPr>
          </a:p>
          <a:p>
            <a:pPr>
              <a:buFont typeface="Wingdings" panose="05000000000000000000" pitchFamily="2" charset="2"/>
              <a:buChar char="u"/>
              <a:defRPr/>
            </a:pPr>
            <a:endParaRPr lang="en-US" altLang="zh-CN" b="1" dirty="0" smtClean="0">
              <a:solidFill>
                <a:schemeClr val="tx1"/>
              </a:solidFill>
              <a:ea typeface="楷体_GB2312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33286" y="936877"/>
            <a:ext cx="4105997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产品设计</a:t>
            </a:r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、程序开发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66" y="3183874"/>
            <a:ext cx="1541505" cy="1614910"/>
          </a:xfrm>
          <a:prstGeom prst="rect">
            <a:avLst/>
          </a:prstGeom>
        </p:spPr>
      </p:pic>
      <p:sp>
        <p:nvSpPr>
          <p:cNvPr id="7" name="椭圆形标注 6"/>
          <p:cNvSpPr/>
          <p:nvPr/>
        </p:nvSpPr>
        <p:spPr>
          <a:xfrm>
            <a:off x="5981838" y="4603723"/>
            <a:ext cx="4042272" cy="1911377"/>
          </a:xfrm>
          <a:prstGeom prst="wedgeEllipseCallout">
            <a:avLst>
              <a:gd name="adj1" fmla="val -29182"/>
              <a:gd name="adj2" fmla="val -695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欢迎此类研究，如果能出现产品，创造发明更好。可去</a:t>
            </a:r>
            <a:r>
              <a:rPr lang="zh-CN" altLang="en-US" b="1" dirty="0">
                <a:solidFill>
                  <a:schemeClr val="accent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创新大楼预约裴老师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谈你的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想法。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987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68027" y="185053"/>
            <a:ext cx="4778693" cy="6361747"/>
            <a:chOff x="1690687" y="187642"/>
            <a:chExt cx="5313044" cy="6848475"/>
          </a:xfrm>
        </p:grpSpPr>
        <p:pic>
          <p:nvPicPr>
            <p:cNvPr id="2" name="图片 1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687" y="187642"/>
              <a:ext cx="5267325" cy="399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图片 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406" y="4178617"/>
              <a:ext cx="5267325" cy="2857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矩形 4"/>
          <p:cNvSpPr/>
          <p:nvPr/>
        </p:nvSpPr>
        <p:spPr>
          <a:xfrm>
            <a:off x="6569748" y="6377523"/>
            <a:ext cx="53631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Wingdings 3" panose="05040102010807070707" pitchFamily="18" charset="2"/>
              <a:buNone/>
            </a:pPr>
            <a:r>
              <a:rPr lang="en-US" altLang="zh-CN" sz="1600" b="1" dirty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zh-CN" sz="1600" b="1" dirty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高科西路浦东南路口交通优化设计</a:t>
            </a:r>
            <a:r>
              <a:rPr lang="en-US" altLang="zh-CN" sz="1600" b="1" dirty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r>
              <a:rPr lang="zh-CN" altLang="zh-CN" sz="1600" b="1" dirty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刘帅</a:t>
            </a:r>
          </a:p>
        </p:txBody>
      </p:sp>
    </p:spTree>
    <p:extLst>
      <p:ext uri="{BB962C8B-B14F-4D97-AF65-F5344CB8AC3E}">
        <p14:creationId xmlns:p14="http://schemas.microsoft.com/office/powerpoint/2010/main" val="12728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70" y="256756"/>
            <a:ext cx="5268060" cy="600158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899910" y="6089067"/>
            <a:ext cx="4815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Wingdings 3" panose="05040102010807070707" pitchFamily="18" charset="2"/>
              <a:buNone/>
            </a:pPr>
            <a:r>
              <a:rPr lang="en-US" altLang="zh-CN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en-US" sz="1600" b="1" dirty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饮用水水质检测简易方法研究和设备制作</a:t>
            </a:r>
            <a:r>
              <a:rPr lang="en-US" altLang="zh-CN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r>
              <a:rPr lang="zh-CN" altLang="en-US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韩</a:t>
            </a:r>
            <a:r>
              <a:rPr lang="zh-CN" altLang="en-US" sz="1600" b="1" dirty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振</a:t>
            </a:r>
          </a:p>
        </p:txBody>
      </p:sp>
    </p:spTree>
    <p:extLst>
      <p:ext uri="{BB962C8B-B14F-4D97-AF65-F5344CB8AC3E}">
        <p14:creationId xmlns:p14="http://schemas.microsoft.com/office/powerpoint/2010/main" val="3918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6895" y="3992880"/>
            <a:ext cx="5273040" cy="264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8710" y="480060"/>
            <a:ext cx="440817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3570" y="613410"/>
            <a:ext cx="526542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7415568" y="6298466"/>
            <a:ext cx="41858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en-US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初中学生错题整理提高辅助程序</a:t>
            </a:r>
            <a:r>
              <a:rPr lang="en-US" altLang="zh-CN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r>
              <a:rPr lang="zh-CN" altLang="en-US" sz="16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魏</a:t>
            </a:r>
            <a:r>
              <a:rPr lang="zh-CN" altLang="en-US" sz="1600" b="1" dirty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义明</a:t>
            </a:r>
          </a:p>
        </p:txBody>
      </p:sp>
    </p:spTree>
    <p:extLst>
      <p:ext uri="{BB962C8B-B14F-4D97-AF65-F5344CB8AC3E}">
        <p14:creationId xmlns:p14="http://schemas.microsoft.com/office/powerpoint/2010/main" val="160707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941234" y="909192"/>
            <a:ext cx="4476626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四、如何撰写开题报告？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6996520" y="2311735"/>
            <a:ext cx="4240685" cy="412908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一份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开题报告包含的要素：</a:t>
            </a:r>
            <a:endParaRPr lang="en-US" altLang="zh-CN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课题名称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课题背景、意义</a:t>
            </a:r>
            <a:endParaRPr lang="en-US" altLang="zh-CN" sz="18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研究目标</a:t>
            </a:r>
          </a:p>
          <a:p>
            <a:pPr marL="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研究内容（列出框架，明确任务）</a:t>
            </a:r>
          </a:p>
          <a:p>
            <a:pPr marL="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研究方法</a:t>
            </a:r>
            <a:endParaRPr lang="en-US" altLang="zh-CN" sz="18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研究进度（计划节点具体到周次）</a:t>
            </a:r>
          </a:p>
          <a:p>
            <a:pPr marL="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研究条件分析 </a:t>
            </a:r>
          </a:p>
          <a:p>
            <a:pPr marL="0">
              <a:lnSpc>
                <a:spcPct val="114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预期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课题成果形式（论文、研究报告）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119131" y="2484793"/>
            <a:ext cx="4906683" cy="2824533"/>
            <a:chOff x="1187711" y="2119033"/>
            <a:chExt cx="4906683" cy="2824533"/>
          </a:xfrm>
        </p:grpSpPr>
        <p:grpSp>
          <p:nvGrpSpPr>
            <p:cNvPr id="14" name="组合 13"/>
            <p:cNvGrpSpPr/>
            <p:nvPr/>
          </p:nvGrpSpPr>
          <p:grpSpPr>
            <a:xfrm>
              <a:off x="1187711" y="2119033"/>
              <a:ext cx="1198178" cy="1454226"/>
              <a:chOff x="5143467" y="2116189"/>
              <a:chExt cx="1198178" cy="1454226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23" t="15583" r="17442" b="13253"/>
              <a:stretch/>
            </p:blipFill>
            <p:spPr>
              <a:xfrm>
                <a:off x="5143467" y="2116189"/>
                <a:ext cx="1198178" cy="1454226"/>
              </a:xfrm>
              <a:prstGeom prst="rect">
                <a:avLst/>
              </a:prstGeom>
            </p:spPr>
          </p:pic>
          <p:sp>
            <p:nvSpPr>
              <p:cNvPr id="13" name="椭圆 12"/>
              <p:cNvSpPr/>
              <p:nvPr/>
            </p:nvSpPr>
            <p:spPr>
              <a:xfrm>
                <a:off x="5143467" y="2775827"/>
                <a:ext cx="396607" cy="3745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374758" y="2843302"/>
              <a:ext cx="4719636" cy="2100264"/>
              <a:chOff x="823915" y="2771774"/>
              <a:chExt cx="4719636" cy="2100264"/>
            </a:xfrm>
          </p:grpSpPr>
          <p:sp>
            <p:nvSpPr>
              <p:cNvPr id="3" name="Rectangle 3"/>
              <p:cNvSpPr txBox="1">
                <a:spLocks noChangeArrowheads="1"/>
              </p:cNvSpPr>
              <p:nvPr/>
            </p:nvSpPr>
            <p:spPr>
              <a:xfrm>
                <a:off x="823915" y="2771774"/>
                <a:ext cx="4719636" cy="2100264"/>
              </a:xfrm>
              <a:prstGeom prst="rect">
                <a:avLst/>
              </a:prstGeom>
            </p:spPr>
            <p:txBody>
              <a:bodyPr/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/>
                  </a:buClr>
                  <a:buFont typeface="Wingdings 2" pitchFamily="18" charset="2"/>
                  <a:buChar char="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5000"/>
                  </a:lnSpc>
                  <a:buNone/>
                </a:pPr>
                <a:r>
                  <a:rPr lang="zh-CN" altLang="en-US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      回答</a:t>
                </a:r>
                <a:r>
                  <a:rPr lang="zh-CN" altLang="en-US" b="1" dirty="0" smtClean="0">
                    <a:solidFill>
                      <a:schemeClr val="accent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两大问题</a:t>
                </a:r>
                <a:r>
                  <a:rPr lang="zh-CN" altLang="en-US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</a:t>
                </a:r>
                <a:endParaRPr lang="en-US" altLang="zh-CN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883417" y="3629716"/>
                <a:ext cx="4660134" cy="528809"/>
                <a:chOff x="462708" y="5056742"/>
                <a:chExt cx="4660134" cy="528809"/>
              </a:xfrm>
            </p:grpSpPr>
            <p:sp>
              <p:nvSpPr>
                <p:cNvPr id="2" name="椭圆 1"/>
                <p:cNvSpPr/>
                <p:nvPr/>
              </p:nvSpPr>
              <p:spPr>
                <a:xfrm>
                  <a:off x="462708" y="5056742"/>
                  <a:ext cx="473726" cy="484742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3200" b="1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</a:t>
                  </a:r>
                  <a:endPara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" name="圆角矩形 3"/>
                <p:cNvSpPr/>
                <p:nvPr/>
              </p:nvSpPr>
              <p:spPr>
                <a:xfrm>
                  <a:off x="936433" y="5056742"/>
                  <a:ext cx="4186409" cy="52880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zh-CN" altLang="en-US" sz="16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研究什么（研究目标和内容，研究的创新点）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883417" y="4343229"/>
                <a:ext cx="4660134" cy="528809"/>
                <a:chOff x="462708" y="5056742"/>
                <a:chExt cx="4660134" cy="52880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462708" y="5056742"/>
                  <a:ext cx="473726" cy="484742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3200" b="1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</a:t>
                  </a:r>
                  <a:endPara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" name="圆角矩形 10"/>
                <p:cNvSpPr/>
                <p:nvPr/>
              </p:nvSpPr>
              <p:spPr>
                <a:xfrm>
                  <a:off x="936433" y="5056742"/>
                  <a:ext cx="4186409" cy="52880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zh-CN" altLang="en-US" sz="16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怎样研究（研究方法和过程）</a:t>
                  </a:r>
                </a:p>
              </p:txBody>
            </p:sp>
          </p:grpSp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782" y="338088"/>
            <a:ext cx="1110407" cy="13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8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630905" y="-1"/>
            <a:ext cx="7984958" cy="6749221"/>
            <a:chOff x="4207042" y="-1"/>
            <a:chExt cx="7984958" cy="6749221"/>
          </a:xfrm>
        </p:grpSpPr>
        <p:pic>
          <p:nvPicPr>
            <p:cNvPr id="2" name="图片 1" descr="屏幕剪辑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042" y="-1"/>
              <a:ext cx="7007890" cy="6749221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0847040" y="6433659"/>
              <a:ext cx="13449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chemeClr val="accent6"/>
                  </a:solidFill>
                </a:rPr>
                <a:t>魏义明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787316" y="239675"/>
            <a:ext cx="8470654" cy="6618325"/>
            <a:chOff x="740447" y="130895"/>
            <a:chExt cx="8470654" cy="6618325"/>
          </a:xfrm>
        </p:grpSpPr>
        <p:pic>
          <p:nvPicPr>
            <p:cNvPr id="3" name="图片 2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47" y="130895"/>
              <a:ext cx="7125694" cy="648743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7866141" y="6441443"/>
              <a:ext cx="13449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chemeClr val="accent6"/>
                  </a:solidFill>
                </a:rPr>
                <a:t>孙乐怡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80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41234" y="1982259"/>
            <a:ext cx="4476626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五、如何落实研究过程？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横卷形 2"/>
          <p:cNvSpPr/>
          <p:nvPr/>
        </p:nvSpPr>
        <p:spPr>
          <a:xfrm>
            <a:off x="99152" y="88134"/>
            <a:ext cx="3842082" cy="1101687"/>
          </a:xfrm>
          <a:prstGeom prst="horizontalScroll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第二部分：研究实施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文本框 12"/>
          <p:cNvSpPr txBox="1">
            <a:spLocks noChangeArrowheads="1"/>
          </p:cNvSpPr>
          <p:nvPr/>
        </p:nvSpPr>
        <p:spPr bwMode="auto">
          <a:xfrm>
            <a:off x="4566798" y="3211746"/>
            <a:ext cx="433243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0F496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0F496F"/>
                </a:solidFill>
                <a:latin typeface="Century Gothic" panose="020B0502020202020204" pitchFamily="34" charset="0"/>
              </a:defRPr>
            </a:lvl2pPr>
            <a:lvl3pPr marL="12001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0F496F"/>
                </a:solidFill>
                <a:latin typeface="Century Gothic" panose="020B0502020202020204" pitchFamily="34" charset="0"/>
              </a:defRPr>
            </a:lvl3pPr>
            <a:lvl4pPr marL="1543050" indent="-1714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4pPr>
            <a:lvl5pPr marL="2000250" indent="-1714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5pPr>
            <a:lvl6pPr marL="2457450" indent="-17145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6pPr>
            <a:lvl7pPr marL="2914650" indent="-17145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7pPr>
            <a:lvl8pPr marL="3371850" indent="-17145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8pPr>
            <a:lvl9pPr marL="3829050" indent="-17145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确定研究课题</a:t>
            </a:r>
            <a:endParaRPr lang="en-US" altLang="zh-CN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制定研究计划</a:t>
            </a:r>
            <a:endParaRPr lang="en-US" altLang="zh-CN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收集</a:t>
            </a:r>
            <a:r>
              <a:rPr lang="zh-CN" altLang="en-US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资料</a:t>
            </a: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zh-CN" altLang="en-US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</a:t>
            </a: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实验获取数据</a:t>
            </a:r>
            <a:endParaRPr lang="en-US" altLang="zh-CN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整理分析资料</a:t>
            </a: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和数据</a:t>
            </a:r>
            <a:endParaRPr lang="en-US" altLang="zh-CN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汇总结果</a:t>
            </a:r>
            <a:endParaRPr lang="en-US" altLang="zh-CN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37" y="1495012"/>
            <a:ext cx="1110407" cy="13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8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60" y="297343"/>
            <a:ext cx="6011114" cy="6287377"/>
          </a:xfrm>
          <a:prstGeom prst="rect">
            <a:avLst/>
          </a:prstGeom>
        </p:spPr>
      </p:pic>
      <p:sp>
        <p:nvSpPr>
          <p:cNvPr id="4" name="内容占位符 2"/>
          <p:cNvSpPr txBox="1">
            <a:spLocks/>
          </p:cNvSpPr>
          <p:nvPr/>
        </p:nvSpPr>
        <p:spPr>
          <a:xfrm>
            <a:off x="756780" y="2314659"/>
            <a:ext cx="4863180" cy="4392612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p"/>
              <a:defRPr/>
            </a:pPr>
            <a:r>
              <a:rPr lang="zh-CN" altLang="en-US" sz="18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研究准备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：知识准备要充分，资料收集要全面，及时整理总结。</a:t>
            </a:r>
            <a:endParaRPr lang="en-US" altLang="zh-CN" sz="18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6000" indent="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p"/>
              <a:defRPr/>
            </a:pPr>
            <a:r>
              <a:rPr lang="zh-CN" altLang="en-US" sz="1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研究实施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：按照研究计划有序推进，遇到问题，不气馁，及时与指导老师沟通。</a:t>
            </a:r>
            <a:endParaRPr lang="en-US" altLang="zh-CN" sz="18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6000" indent="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p"/>
              <a:defRPr/>
            </a:pP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研究过程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：重视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过程记录，可准备一个塑料带拉链的</a:t>
            </a:r>
            <a:r>
              <a:rPr lang="zh-CN" altLang="en-US" sz="18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资料袋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，内放</a:t>
            </a:r>
            <a:r>
              <a:rPr lang="zh-CN" altLang="en-US" sz="1800" b="1" i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记录本、便签纸、记录表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，做到随时随地记录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，做好保存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6000" indent="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p"/>
              <a:defRPr/>
            </a:pPr>
            <a:endParaRPr lang="en-US" altLang="zh-CN" sz="18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6000" indent="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p"/>
              <a:defRPr/>
            </a:pPr>
            <a:endParaRPr lang="zh-CN" altLang="en-US" sz="18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6000" indent="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p"/>
              <a:defRPr/>
            </a:pP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形标注 4"/>
          <p:cNvSpPr/>
          <p:nvPr/>
        </p:nvSpPr>
        <p:spPr bwMode="auto">
          <a:xfrm>
            <a:off x="756780" y="1010652"/>
            <a:ext cx="1769852" cy="796380"/>
          </a:xfrm>
          <a:prstGeom prst="wedgeEllipseCallout">
            <a:avLst>
              <a:gd name="adj1" fmla="val 57771"/>
              <a:gd name="adj2" fmla="val 5354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小叮嘱：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966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56758" y="797981"/>
            <a:ext cx="5151537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研究准备 </a:t>
            </a:r>
            <a:r>
              <a:rPr lang="en-US" altLang="zh-CN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— </a:t>
            </a:r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资料收集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40101" y="2337410"/>
            <a:ext cx="5223376" cy="3092633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txBody>
          <a:bodyPr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0">
              <a:lnSpc>
                <a:spcPct val="150000"/>
              </a:lnSpc>
              <a:buFont typeface="Symbol" panose="05050102010706020507" pitchFamily="18" charset="2"/>
              <a:buNone/>
              <a:defRPr/>
            </a:pPr>
            <a:r>
              <a:rPr lang="zh-CN" altLang="en-US" sz="18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资料收集步骤：</a:t>
            </a:r>
            <a:endParaRPr lang="en-US" altLang="zh-CN" sz="18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4000" indent="0">
              <a:lnSpc>
                <a:spcPct val="150000"/>
              </a:lnSpc>
              <a:buFont typeface="Symbol" panose="05050102010706020507" pitchFamily="18" charset="2"/>
              <a:buNone/>
              <a:defRPr/>
            </a:pP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第一步：对课题进行分析，</a:t>
            </a: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 action="ppaction://hlinksldjump"/>
              </a:rPr>
              <a:t>确定资料收集关键词</a:t>
            </a: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，或者以</a:t>
            </a:r>
            <a:r>
              <a:rPr lang="zh-CN" altLang="en-US" sz="1800" b="1" u="sng" dirty="0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为导向，进行收集。</a:t>
            </a:r>
          </a:p>
          <a:p>
            <a:pPr marL="144000" indent="0">
              <a:lnSpc>
                <a:spcPct val="150000"/>
              </a:lnSpc>
              <a:buFont typeface="Symbol" panose="05050102010706020507" pitchFamily="18" charset="2"/>
              <a:buNone/>
              <a:defRPr/>
            </a:pP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第二步：根据关键词或问题，确定</a:t>
            </a: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 action="ppaction://hlinksldjump"/>
              </a:rPr>
              <a:t>查找资料的途径</a:t>
            </a: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，即到哪里去查找资料。</a:t>
            </a:r>
          </a:p>
          <a:p>
            <a:pPr marL="144000" indent="0">
              <a:lnSpc>
                <a:spcPct val="150000"/>
              </a:lnSpc>
              <a:buFont typeface="Symbol" panose="05050102010706020507" pitchFamily="18" charset="2"/>
              <a:buNone/>
              <a:defRPr/>
            </a:pP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第三步：收集有关文献资料，及时</a:t>
            </a:r>
            <a:r>
              <a:rPr lang="zh-CN" altLang="en-US" sz="1800" b="1" u="sng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整理分析</a:t>
            </a:r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168742" y="2378548"/>
            <a:ext cx="3070551" cy="1580858"/>
            <a:chOff x="8168742" y="2161378"/>
            <a:chExt cx="3070551" cy="1580858"/>
          </a:xfrm>
        </p:grpSpPr>
        <p:cxnSp>
          <p:nvCxnSpPr>
            <p:cNvPr id="9" name="直接箭头连接符 8"/>
            <p:cNvCxnSpPr/>
            <p:nvPr/>
          </p:nvCxnSpPr>
          <p:spPr>
            <a:xfrm flipV="1">
              <a:off x="8168742" y="2372276"/>
              <a:ext cx="736121" cy="5287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>
              <a:off x="8200333" y="2991826"/>
              <a:ext cx="70453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>
              <a:off x="8187620" y="3111923"/>
              <a:ext cx="717243" cy="39486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7" name="矩形 16"/>
            <p:cNvSpPr/>
            <p:nvPr/>
          </p:nvSpPr>
          <p:spPr>
            <a:xfrm>
              <a:off x="8904863" y="2161378"/>
              <a:ext cx="2334429" cy="4006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 smtClean="0"/>
                <a:t>图书、报刊、工具书等</a:t>
              </a:r>
              <a:endParaRPr lang="zh-CN" altLang="en-US" sz="1600" b="1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8904863" y="2778980"/>
              <a:ext cx="2334430" cy="4093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 smtClean="0"/>
                <a:t>书目、索引、文摘等</a:t>
              </a:r>
              <a:endParaRPr lang="zh-CN" altLang="en-US" sz="1600" b="1" dirty="0"/>
            </a:p>
          </p:txBody>
        </p:sp>
        <p:sp>
          <p:nvSpPr>
            <p:cNvPr id="19" name="矩形 18"/>
            <p:cNvSpPr/>
            <p:nvPr/>
          </p:nvSpPr>
          <p:spPr>
            <a:xfrm>
              <a:off x="8904863" y="3338112"/>
              <a:ext cx="2334430" cy="40412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 smtClean="0"/>
                <a:t>数据库等</a:t>
              </a:r>
              <a:endParaRPr lang="zh-CN" altLang="en-US" sz="1600" b="1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187620" y="4413410"/>
            <a:ext cx="3822755" cy="1233803"/>
            <a:chOff x="8187620" y="4196240"/>
            <a:chExt cx="3822755" cy="1233803"/>
          </a:xfrm>
        </p:grpSpPr>
        <p:sp>
          <p:nvSpPr>
            <p:cNvPr id="29" name="矩形 28"/>
            <p:cNvSpPr/>
            <p:nvPr/>
          </p:nvSpPr>
          <p:spPr>
            <a:xfrm>
              <a:off x="8426661" y="4196240"/>
              <a:ext cx="3583714" cy="123380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zh-CN" altLang="en-US" sz="1600" b="1" dirty="0" smtClean="0">
                  <a:solidFill>
                    <a:schemeClr val="accent6"/>
                  </a:solidFill>
                </a:rPr>
                <a:t>中国知网</a:t>
              </a:r>
              <a:r>
                <a:rPr lang="en-US" altLang="zh-CN" sz="1600" b="1" dirty="0">
                  <a:solidFill>
                    <a:schemeClr val="accent6"/>
                  </a:solidFill>
                </a:rPr>
                <a:t>:</a:t>
              </a:r>
              <a:r>
                <a:rPr lang="en-US" altLang="zh-CN" sz="1600" dirty="0">
                  <a:solidFill>
                    <a:schemeClr val="tx1"/>
                  </a:solidFill>
                </a:rPr>
                <a:t>http://www.cnki.net/</a:t>
              </a:r>
              <a:r>
                <a:rPr lang="zh-CN" altLang="en-US" sz="1600" dirty="0" smtClean="0">
                  <a:solidFill>
                    <a:schemeClr val="tx1"/>
                  </a:solidFill>
                </a:rPr>
                <a:t>；</a:t>
              </a:r>
              <a:endParaRPr lang="en-US" altLang="zh-CN" sz="1600" dirty="0" smtClean="0">
                <a:solidFill>
                  <a:schemeClr val="tx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accent6"/>
                  </a:solidFill>
                </a:rPr>
                <a:t>百度</a:t>
              </a:r>
              <a:r>
                <a:rPr lang="zh-CN" altLang="en-US" sz="1600" b="1" dirty="0" smtClean="0">
                  <a:solidFill>
                    <a:schemeClr val="accent6"/>
                  </a:solidFill>
                </a:rPr>
                <a:t>学术</a:t>
              </a:r>
              <a:r>
                <a:rPr lang="en-US" altLang="zh-CN" sz="1600" b="1" dirty="0">
                  <a:solidFill>
                    <a:schemeClr val="accent6"/>
                  </a:solidFill>
                </a:rPr>
                <a:t>:</a:t>
              </a:r>
              <a:r>
                <a:rPr lang="en-US" altLang="zh-CN" sz="1600" dirty="0">
                  <a:solidFill>
                    <a:schemeClr val="tx1"/>
                  </a:solidFill>
                </a:rPr>
                <a:t>http://xueshu.baidu.com</a:t>
              </a:r>
              <a:r>
                <a:rPr lang="en-US" altLang="zh-CN" sz="1600" dirty="0" smtClean="0">
                  <a:solidFill>
                    <a:schemeClr val="tx1"/>
                  </a:solidFill>
                </a:rPr>
                <a:t>/</a:t>
              </a:r>
              <a:r>
                <a:rPr lang="zh-CN" altLang="en-US" sz="1600" b="1" dirty="0" smtClean="0">
                  <a:solidFill>
                    <a:schemeClr val="tx1"/>
                  </a:solidFill>
                </a:rPr>
                <a:t>；</a:t>
              </a:r>
              <a:endParaRPr lang="en-US" altLang="zh-CN" sz="1600" b="1" dirty="0" smtClean="0">
                <a:solidFill>
                  <a:schemeClr val="tx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accent6"/>
                  </a:solidFill>
                </a:rPr>
                <a:t>谷</a:t>
              </a:r>
              <a:r>
                <a:rPr lang="zh-CN" altLang="en-US" sz="1600" b="1" dirty="0" smtClean="0">
                  <a:solidFill>
                    <a:schemeClr val="accent6"/>
                  </a:solidFill>
                </a:rPr>
                <a:t>歌学术</a:t>
              </a:r>
              <a:r>
                <a:rPr lang="en-US" altLang="zh-CN" sz="1600" b="1" dirty="0" smtClean="0">
                  <a:solidFill>
                    <a:schemeClr val="accent6"/>
                  </a:solidFill>
                </a:rPr>
                <a:t>:</a:t>
              </a:r>
              <a:r>
                <a:rPr lang="en-US" altLang="zh-CN" sz="1600" dirty="0"/>
                <a:t> http://scholar.google.com.cn</a:t>
              </a:r>
              <a:r>
                <a:rPr lang="en-US" altLang="zh-CN" sz="1600" dirty="0">
                  <a:solidFill>
                    <a:schemeClr val="tx1"/>
                  </a:solidFill>
                </a:rPr>
                <a:t>/</a:t>
              </a:r>
              <a:r>
                <a:rPr lang="zh-CN" altLang="en-US" sz="1600" b="1" dirty="0" smtClean="0">
                  <a:solidFill>
                    <a:schemeClr val="tx1"/>
                  </a:solidFill>
                </a:rPr>
                <a:t>；</a:t>
              </a:r>
              <a:endParaRPr lang="en-US" altLang="zh-CN" sz="16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1" name="右箭头 30"/>
            <p:cNvSpPr/>
            <p:nvPr/>
          </p:nvSpPr>
          <p:spPr>
            <a:xfrm>
              <a:off x="8187620" y="4739213"/>
              <a:ext cx="220163" cy="147859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08295" y="2816485"/>
            <a:ext cx="1960447" cy="2589467"/>
            <a:chOff x="6208295" y="2599315"/>
            <a:chExt cx="1960447" cy="2589467"/>
          </a:xfrm>
        </p:grpSpPr>
        <p:sp>
          <p:nvSpPr>
            <p:cNvPr id="6" name="矩形 5"/>
            <p:cNvSpPr/>
            <p:nvPr/>
          </p:nvSpPr>
          <p:spPr>
            <a:xfrm>
              <a:off x="6546976" y="2599315"/>
              <a:ext cx="1621766" cy="76864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>
                  <a:solidFill>
                    <a:schemeClr val="bg1"/>
                  </a:solidFill>
                </a:rPr>
                <a:t>图书馆</a:t>
              </a:r>
              <a:endParaRPr lang="en-US" altLang="zh-CN" sz="24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546976" y="4420140"/>
              <a:ext cx="1621766" cy="76864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 smtClean="0"/>
                <a:t>网络</a:t>
              </a:r>
              <a:endParaRPr lang="en-US" altLang="zh-CN" sz="2000" b="1" dirty="0" smtClean="0"/>
            </a:p>
            <a:p>
              <a:pPr algn="ctr"/>
              <a:r>
                <a:rPr lang="zh-CN" altLang="en-US" sz="2000" b="1" dirty="0" smtClean="0"/>
                <a:t>电子资源</a:t>
              </a:r>
              <a:endParaRPr lang="zh-CN" altLang="en-US" sz="2000" b="1" dirty="0"/>
            </a:p>
          </p:txBody>
        </p:sp>
        <p:sp>
          <p:nvSpPr>
            <p:cNvPr id="32" name="左大括号 31"/>
            <p:cNvSpPr/>
            <p:nvPr/>
          </p:nvSpPr>
          <p:spPr>
            <a:xfrm>
              <a:off x="6208295" y="2983636"/>
              <a:ext cx="276045" cy="1903436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108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横卷形 5"/>
          <p:cNvSpPr/>
          <p:nvPr/>
        </p:nvSpPr>
        <p:spPr>
          <a:xfrm>
            <a:off x="99152" y="88134"/>
            <a:ext cx="3558448" cy="1101687"/>
          </a:xfrm>
          <a:prstGeom prst="horizontalScroll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第一部分：开题准备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08862" y="2461935"/>
            <a:ext cx="4263528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一、什么是科学研究 ？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319738" y="3899945"/>
            <a:ext cx="9917992" cy="1416125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  <a:prstDash val="lgDash"/>
          </a:ln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72000">
              <a:lnSpc>
                <a:spcPct val="100000"/>
              </a:lnSpc>
              <a:buFont typeface="Georgia" panose="02040502050405020303" pitchFamily="18" charset="0"/>
              <a:buNone/>
            </a:pPr>
            <a:r>
              <a:rPr lang="zh-CN" altLang="en-US" sz="2800" dirty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</a:t>
            </a:r>
            <a:r>
              <a:rPr lang="zh-CN" altLang="en-US" sz="2800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r>
              <a:rPr lang="zh-CN" altLang="en-US" sz="2800" b="1" dirty="0" smtClean="0">
                <a:solidFill>
                  <a:schemeClr val="accent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科学研究</a:t>
            </a:r>
            <a:r>
              <a:rPr lang="zh-CN" altLang="en-US" sz="28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是运用严密的</a:t>
            </a:r>
            <a:r>
              <a:rPr lang="zh-CN" altLang="en-US" sz="2800" b="1" u="sng" dirty="0" smtClean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科学方法</a:t>
            </a:r>
            <a:r>
              <a:rPr lang="zh-CN" altLang="en-US" sz="28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，从事有</a:t>
            </a:r>
            <a:r>
              <a:rPr lang="zh-CN" altLang="en-US" sz="2800" dirty="0" smtClean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目的</a:t>
            </a:r>
            <a:r>
              <a:rPr lang="zh-CN" altLang="en-US" sz="28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、有</a:t>
            </a:r>
            <a:r>
              <a:rPr lang="zh-CN" altLang="en-US" sz="2800" b="1" dirty="0" smtClean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计划</a:t>
            </a:r>
            <a:r>
              <a:rPr lang="zh-CN" altLang="en-US" sz="28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、系统地</a:t>
            </a:r>
            <a:r>
              <a:rPr lang="zh-CN" altLang="en-US" sz="2800" b="1" u="sng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认识</a:t>
            </a:r>
            <a:r>
              <a:rPr lang="zh-CN" altLang="en-US" sz="2800" u="sng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客观</a:t>
            </a:r>
            <a:r>
              <a:rPr lang="zh-CN" altLang="en-US" sz="2800" u="sng" dirty="0" smtClean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世界</a:t>
            </a:r>
            <a:r>
              <a:rPr lang="zh-CN" altLang="en-US" sz="2800" u="sng" dirty="0" smtClean="0">
                <a:latin typeface="隶书" panose="02010509060101010101" pitchFamily="49" charset="-122"/>
                <a:ea typeface="隶书" panose="02010509060101010101" pitchFamily="49" charset="-122"/>
              </a:rPr>
              <a:t>，</a:t>
            </a:r>
            <a:r>
              <a:rPr lang="zh-CN" altLang="en-US" sz="2800" b="1" u="sng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探索</a:t>
            </a:r>
            <a:r>
              <a:rPr lang="zh-CN" altLang="en-US" sz="2800" u="sng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客观</a:t>
            </a:r>
            <a:r>
              <a:rPr lang="zh-CN" altLang="en-US" sz="2800" u="sng" dirty="0" smtClean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真理</a:t>
            </a:r>
            <a:r>
              <a:rPr lang="zh-CN" altLang="en-US" sz="28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的</a:t>
            </a:r>
            <a:r>
              <a:rPr lang="zh-CN" altLang="en-US" sz="2800" b="1" u="sng" dirty="0" smtClean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活动过程</a:t>
            </a:r>
            <a:r>
              <a:rPr lang="zh-CN" altLang="en-US" sz="28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。</a:t>
            </a:r>
            <a:endParaRPr lang="en-US" altLang="zh-CN" sz="2800" dirty="0" smtClean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72000" algn="r">
              <a:lnSpc>
                <a:spcPct val="100000"/>
              </a:lnSpc>
              <a:buFont typeface="Georgia" panose="02040502050405020303" pitchFamily="18" charset="0"/>
              <a:buNone/>
            </a:pPr>
            <a:r>
              <a:rPr lang="en-US" altLang="zh-CN" b="1" i="1" dirty="0" smtClean="0">
                <a:latin typeface="隶书" panose="02010509060101010101" pitchFamily="49" charset="-122"/>
                <a:ea typeface="隶书" panose="02010509060101010101" pitchFamily="49" charset="-122"/>
              </a:rPr>
              <a:t>——《</a:t>
            </a:r>
            <a:r>
              <a:rPr lang="zh-CN" altLang="en-US" b="1" i="1" dirty="0" smtClean="0">
                <a:latin typeface="隶书" panose="02010509060101010101" pitchFamily="49" charset="-122"/>
                <a:ea typeface="隶书" panose="02010509060101010101" pitchFamily="49" charset="-122"/>
              </a:rPr>
              <a:t>科学研究方法</a:t>
            </a:r>
            <a:r>
              <a:rPr lang="en-US" altLang="zh-CN" b="1" i="1" dirty="0" smtClean="0"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r>
              <a:rPr lang="zh-CN" altLang="en-US" b="1" i="1" dirty="0" smtClean="0">
                <a:latin typeface="隶书" panose="02010509060101010101" pitchFamily="49" charset="-122"/>
                <a:ea typeface="隶书" panose="02010509060101010101" pitchFamily="49" charset="-122"/>
              </a:rPr>
              <a:t>           </a:t>
            </a:r>
            <a:endParaRPr lang="en-US" altLang="zh-CN" b="1" i="1" dirty="0" smtClean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455" y="1940181"/>
            <a:ext cx="1110407" cy="13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56758" y="797981"/>
            <a:ext cx="5151537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研究准备 </a:t>
            </a:r>
            <a:r>
              <a:rPr lang="en-US" altLang="zh-CN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— </a:t>
            </a:r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资料整理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654796" y="2028992"/>
            <a:ext cx="7106997" cy="211334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txBody>
          <a:bodyPr rtlCol="0">
            <a:normAutofit/>
          </a:bodyPr>
          <a:lstStyle>
            <a:defPPr>
              <a:defRPr lang="zh-CN"/>
            </a:defPPr>
            <a:lvl1pPr marL="144000" indent="0">
              <a:lnSpc>
                <a:spcPct val="150000"/>
              </a:lnSpc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None/>
              <a:defRPr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pPr marL="429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tx1"/>
                </a:solidFill>
              </a:rPr>
              <a:t>认真</a:t>
            </a:r>
            <a:r>
              <a:rPr lang="zh-CN" altLang="en-US" dirty="0">
                <a:solidFill>
                  <a:schemeClr val="tx1"/>
                </a:solidFill>
              </a:rPr>
              <a:t>阅读有关文献，对有用的信息边读边记录</a:t>
            </a:r>
            <a:r>
              <a:rPr lang="zh-CN" altLang="en-US" dirty="0" smtClean="0">
                <a:solidFill>
                  <a:schemeClr val="tx1"/>
                </a:solidFill>
              </a:rPr>
              <a:t>——主要观点、方法、摘要</a:t>
            </a:r>
            <a:r>
              <a:rPr lang="zh-CN" altLang="en-US" dirty="0">
                <a:solidFill>
                  <a:schemeClr val="tx1"/>
                </a:solidFill>
              </a:rPr>
              <a:t>等，能复印更好。</a:t>
            </a:r>
          </a:p>
          <a:p>
            <a:pPr marL="429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tx1"/>
                </a:solidFill>
              </a:rPr>
              <a:t>根据</a:t>
            </a:r>
            <a:r>
              <a:rPr lang="zh-CN" altLang="en-US" dirty="0">
                <a:solidFill>
                  <a:schemeClr val="tx1"/>
                </a:solidFill>
              </a:rPr>
              <a:t>所设计的提纲对查找到的材料组织加工。</a:t>
            </a:r>
          </a:p>
          <a:p>
            <a:pPr marL="429750" indent="-285750"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tx1"/>
                </a:solidFill>
              </a:rPr>
              <a:t>同时</a:t>
            </a:r>
            <a:r>
              <a:rPr lang="zh-CN" altLang="en-US" dirty="0">
                <a:solidFill>
                  <a:schemeClr val="tx1"/>
                </a:solidFill>
              </a:rPr>
              <a:t>做好目录登记和材料</a:t>
            </a:r>
            <a:r>
              <a:rPr lang="zh-CN" altLang="en-US" dirty="0" smtClean="0">
                <a:solidFill>
                  <a:schemeClr val="tx1"/>
                </a:solidFill>
              </a:rPr>
              <a:t>出处记录，便于分析及参考文献的查找。</a:t>
            </a:r>
            <a:endParaRPr lang="en-US" altLang="zh-CN" dirty="0">
              <a:solidFill>
                <a:schemeClr val="tx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221833" y="4808612"/>
            <a:ext cx="8285919" cy="1447783"/>
            <a:chOff x="2221833" y="4808612"/>
            <a:chExt cx="8285919" cy="1447783"/>
          </a:xfrm>
        </p:grpSpPr>
        <p:sp>
          <p:nvSpPr>
            <p:cNvPr id="5" name="圆角矩形标注 4"/>
            <p:cNvSpPr/>
            <p:nvPr/>
          </p:nvSpPr>
          <p:spPr>
            <a:xfrm>
              <a:off x="3838074" y="4808612"/>
              <a:ext cx="6669678" cy="1191127"/>
            </a:xfrm>
            <a:prstGeom prst="wedgeRoundRectCallout">
              <a:avLst>
                <a:gd name="adj1" fmla="val -22557"/>
                <a:gd name="adj2" fmla="val -64773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25000"/>
                </a:lnSpc>
              </a:pPr>
              <a:r>
                <a:rPr lang="zh-CN" altLang="en-US" sz="2000" b="1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小叮嘱！！！</a:t>
              </a:r>
              <a:endParaRPr lang="en-US" altLang="zh-CN" sz="20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对于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纸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质类资料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，准备好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专用文献记录本，及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文献存储文件袋；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对于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电子档资料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，在电脑上建立一个文件夹用于网络资料存储。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8825">
              <a:off x="2131346" y="4899099"/>
              <a:ext cx="1447783" cy="1266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323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69238" y="1794571"/>
            <a:ext cx="4476626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六、如何撰写研究报告？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横卷形 2"/>
          <p:cNvSpPr/>
          <p:nvPr/>
        </p:nvSpPr>
        <p:spPr>
          <a:xfrm>
            <a:off x="99152" y="88134"/>
            <a:ext cx="3842082" cy="1101687"/>
          </a:xfrm>
          <a:prstGeom prst="horizontalScroll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第三部分：研究总结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489493" y="2438584"/>
            <a:ext cx="9636117" cy="76736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900" indent="-3429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是研究者用来</a:t>
            </a:r>
            <a:r>
              <a:rPr lang="zh-CN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描述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论证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科学研究成果的文章，是科学研究成果的</a:t>
            </a:r>
            <a:r>
              <a:rPr lang="zh-CN" altLang="en-US" u="sng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表达形式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956859" y="3324420"/>
            <a:ext cx="4922001" cy="312450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42900">
              <a:lnSpc>
                <a:spcPct val="114000"/>
              </a:lnSpc>
              <a:spcBef>
                <a:spcPts val="1800"/>
              </a:spcBef>
              <a:buClr>
                <a:schemeClr val="accent3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1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要将你的研究结果告诉大家，就要写小论文（</a:t>
            </a:r>
            <a:r>
              <a:rPr lang="zh-CN" altLang="en-US" sz="1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研究报告，产品开发过程报告及产品使用说明，实验报告</a:t>
            </a:r>
            <a:r>
              <a:rPr lang="zh-CN" altLang="en-US" sz="1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等）</a:t>
            </a:r>
            <a:endParaRPr lang="en-US" altLang="zh-CN" sz="18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24000" indent="-342900">
              <a:lnSpc>
                <a:spcPct val="114000"/>
              </a:lnSpc>
              <a:spcBef>
                <a:spcPts val="1800"/>
              </a:spcBef>
              <a:buClr>
                <a:schemeClr val="accent3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1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这里的</a:t>
            </a:r>
            <a:r>
              <a:rPr lang="zh-CN" altLang="en-US" sz="1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“小”</a:t>
            </a:r>
            <a:r>
              <a:rPr lang="zh-CN" altLang="en-US" sz="1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指的是我们的研究成果可能还比较</a:t>
            </a:r>
            <a:r>
              <a:rPr lang="zh-CN" altLang="en-US" sz="1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“稚嫩”</a:t>
            </a:r>
            <a:r>
              <a:rPr lang="zh-CN" altLang="en-US" sz="1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，可能难以有重大的突破和发明创造。</a:t>
            </a:r>
            <a:endParaRPr lang="en-US" altLang="zh-CN" sz="18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24000" indent="-342900">
              <a:lnSpc>
                <a:spcPct val="114000"/>
              </a:lnSpc>
              <a:spcBef>
                <a:spcPts val="1800"/>
              </a:spcBef>
              <a:buClr>
                <a:schemeClr val="accent3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研究虽小，但研究方法应该是</a:t>
            </a:r>
            <a:r>
              <a:rPr lang="zh-CN" altLang="en-US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科学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的，研究态度应该是</a:t>
            </a:r>
            <a:r>
              <a:rPr lang="zh-CN" altLang="en-US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严谨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的，过程是</a:t>
            </a:r>
            <a:r>
              <a:rPr lang="zh-CN" altLang="en-US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详实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的。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120964" y="3717459"/>
            <a:ext cx="3209025" cy="2310362"/>
            <a:chOff x="1841469" y="3860358"/>
            <a:chExt cx="3947737" cy="267838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469" y="3860358"/>
              <a:ext cx="3947737" cy="267838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852681" y="454793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小论文？</a:t>
              </a:r>
              <a:endPara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831" y="1250540"/>
            <a:ext cx="1110407" cy="13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1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31218" y="572439"/>
            <a:ext cx="8182830" cy="14165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25000"/>
              </a:lnSpc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题目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：根据研究内容定，能够表达文章主题；</a:t>
            </a:r>
            <a:r>
              <a:rPr lang="zh-CN" altLang="en-US" sz="16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不超过</a:t>
            </a:r>
            <a:r>
              <a:rPr lang="en-US" altLang="zh-CN" sz="16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个字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，可加副标题。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：参加研究设计、实施、撰写；真实姓名，单位。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摘要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：对文章内容的精确扼要的表达，</a:t>
            </a:r>
            <a:r>
              <a:rPr lang="zh-CN" altLang="en-US" sz="16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简明确切说明研究问题、方法、结果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：从论文提炼出来，反映论文主要内容，</a:t>
            </a:r>
            <a:r>
              <a:rPr lang="zh-CN" altLang="en-US" sz="16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可被检索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系统使用。（</a:t>
            </a:r>
            <a:r>
              <a:rPr lang="en-US" altLang="zh-CN" sz="16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3-5</a:t>
            </a:r>
            <a:r>
              <a:rPr lang="zh-CN" altLang="en-US" sz="16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43460" y="2497925"/>
            <a:ext cx="8170588" cy="20207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25000"/>
              </a:lnSpc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引言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：研究问题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提出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文献的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述评。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方法与过程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：如何研究，研究采用的方法和具体的研究过程。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：经过整理的与研究有关的实验数据、观察结果的呈现。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：对实验、调查或观察结果进行理论解释和讨论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“为什么有这样的结果？”“这样的结果意味着什么？”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：从结果和讨论中提炼出的结论。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43460" y="4935822"/>
            <a:ext cx="8170588" cy="1154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25000"/>
              </a:lnSpc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致谢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：对研究工作中给予过帮助的个人或有关单位表示感谢。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：亲自阅读过，对论文有启示、与论文关系密切的的文献或图书等。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附录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：不便编入正文的材料和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五边形 5"/>
          <p:cNvSpPr/>
          <p:nvPr/>
        </p:nvSpPr>
        <p:spPr>
          <a:xfrm>
            <a:off x="1664746" y="792879"/>
            <a:ext cx="1978714" cy="93610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/>
              <a:t>前置部分</a:t>
            </a:r>
            <a:endParaRPr lang="zh-CN" altLang="en-US" sz="2400" b="1" dirty="0"/>
          </a:p>
        </p:txBody>
      </p:sp>
      <p:sp>
        <p:nvSpPr>
          <p:cNvPr id="7" name="五边形 6"/>
          <p:cNvSpPr/>
          <p:nvPr/>
        </p:nvSpPr>
        <p:spPr>
          <a:xfrm>
            <a:off x="1664746" y="3040266"/>
            <a:ext cx="1978714" cy="93610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/>
              <a:t>主体部分</a:t>
            </a:r>
            <a:endParaRPr lang="zh-CN" altLang="en-US" sz="2400" b="1" dirty="0"/>
          </a:p>
        </p:txBody>
      </p:sp>
      <p:sp>
        <p:nvSpPr>
          <p:cNvPr id="8" name="五边形 7"/>
          <p:cNvSpPr/>
          <p:nvPr/>
        </p:nvSpPr>
        <p:spPr>
          <a:xfrm>
            <a:off x="1664746" y="4852505"/>
            <a:ext cx="1966473" cy="93610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/>
              <a:t>结尾部分</a:t>
            </a:r>
            <a:endParaRPr lang="zh-CN" altLang="en-US" sz="2400" b="1" dirty="0"/>
          </a:p>
        </p:txBody>
      </p:sp>
      <p:sp>
        <p:nvSpPr>
          <p:cNvPr id="10" name="左大括号 9"/>
          <p:cNvSpPr/>
          <p:nvPr/>
        </p:nvSpPr>
        <p:spPr>
          <a:xfrm>
            <a:off x="798473" y="1239253"/>
            <a:ext cx="661737" cy="421105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82920" y="2705411"/>
            <a:ext cx="615553" cy="1278735"/>
          </a:xfrm>
          <a:prstGeom prst="rect">
            <a:avLst/>
          </a:prstGeom>
          <a:solidFill>
            <a:schemeClr val="accent1"/>
          </a:solidFill>
        </p:spPr>
        <p:txBody>
          <a:bodyPr vert="eaVert"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</a:p>
        </p:txBody>
      </p:sp>
    </p:spTree>
    <p:extLst>
      <p:ext uri="{BB962C8B-B14F-4D97-AF65-F5344CB8AC3E}">
        <p14:creationId xmlns:p14="http://schemas.microsoft.com/office/powerpoint/2010/main" val="7978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54030" y="270460"/>
            <a:ext cx="9878928" cy="5432508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lang="zh-CN" altLang="en-US" sz="22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参考文献</a:t>
            </a:r>
            <a:r>
              <a:rPr lang="zh-CN" altLang="zh-CN" sz="22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格式参考：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zh-CN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图书类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[1]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余敏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出版集团研究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[M].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北京：中国书籍出版社，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2001: 179193.</a:t>
            </a:r>
            <a:endParaRPr lang="zh-CN" altLang="zh-CN" sz="220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zh-CN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学位论文类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[1]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张志祥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间断动力系统的随机扰动及其在守恒律方程中的应用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[D].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北京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北京大学数学学院，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1998.</a:t>
            </a:r>
            <a:endParaRPr lang="zh-CN" altLang="zh-CN" sz="220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zh-CN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会议文集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[1]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中国力学学会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第 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届全国实验流体力学学术会议论文集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[C].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天津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:[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出版者不祥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]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1990.</a:t>
            </a:r>
            <a:endParaRPr lang="zh-CN" altLang="zh-CN" sz="220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zh-CN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期刊类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[1]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中国图书馆学会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图书馆学通讯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[J]. 1957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1990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北京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北京图书馆，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19571990.</a:t>
            </a:r>
            <a:endParaRPr lang="zh-CN" altLang="zh-CN" sz="220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zh-CN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报纸类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[1]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付刚， 赵承， 李佳路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大风沙过后的思考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[N/OL]. 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北京青年报，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20000412(14)[20050712].http://www.bjyouth.com.cn/Bqb/20000412/GB/4216%5ED0412B1401.hlm.</a:t>
            </a:r>
            <a:endParaRPr lang="zh-CN" altLang="zh-CN" sz="220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zh-CN" altLang="zh-CN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网络文献</a:t>
            </a:r>
            <a:r>
              <a:rPr lang="zh-CN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</a:t>
            </a:r>
            <a:r>
              <a:rPr lang="en-US" altLang="zh-CN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[1] Online Computer Library Center, Inc. History of OCLC [EB/OL]. [2000 0108].http://www.oclc.org/about/history/default.htm.</a:t>
            </a:r>
            <a:endParaRPr lang="zh-CN" altLang="zh-CN" sz="2200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n"/>
            </a:pPr>
            <a:endParaRPr lang="zh-CN" altLang="en-US" sz="2200" dirty="0" smtClean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06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02" y="365759"/>
            <a:ext cx="6858993" cy="3200401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537823" y="498019"/>
            <a:ext cx="6097918" cy="3699105"/>
            <a:chOff x="2874633" y="2464851"/>
            <a:chExt cx="6097918" cy="3699105"/>
          </a:xfrm>
        </p:grpSpPr>
        <p:pic>
          <p:nvPicPr>
            <p:cNvPr id="4" name="图片 3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633" y="2464851"/>
              <a:ext cx="6097918" cy="3699105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>
              <a:off x="3977640" y="3669030"/>
              <a:ext cx="720090" cy="4914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93" y="2868930"/>
            <a:ext cx="8047126" cy="38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3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84096" y="566292"/>
            <a:ext cx="4476626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七、小论文评价标准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3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316436"/>
              </p:ext>
            </p:extLst>
          </p:nvPr>
        </p:nvGraphicFramePr>
        <p:xfrm>
          <a:off x="2570094" y="1479007"/>
          <a:ext cx="7489826" cy="4732687"/>
        </p:xfrm>
        <a:graphic>
          <a:graphicData uri="http://schemas.openxmlformats.org/drawingml/2006/table">
            <a:tbl>
              <a:tblPr firstRow="1" firstCol="1" bandRow="1"/>
              <a:tblGrid>
                <a:gridCol w="1156955"/>
                <a:gridCol w="4849792"/>
                <a:gridCol w="1483079"/>
              </a:tblGrid>
              <a:tr h="371215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评价指标</a:t>
                      </a:r>
                      <a:endParaRPr lang="zh-CN" sz="16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评价内容</a:t>
                      </a:r>
                      <a:endParaRPr lang="zh-CN" sz="16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所占百分比</a:t>
                      </a:r>
                      <a:endParaRPr lang="zh-CN" sz="16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62426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格式</a:t>
                      </a:r>
                      <a:r>
                        <a:rPr lang="zh-CN" sz="14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完整</a:t>
                      </a:r>
                      <a:r>
                        <a:rPr lang="zh-CN" altLang="en-US" sz="14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endParaRPr lang="en-US" altLang="zh-CN" sz="1400" b="1" kern="10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引用</a:t>
                      </a:r>
                      <a:r>
                        <a:rPr lang="zh-CN" sz="1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规范</a:t>
                      </a:r>
                      <a:endParaRPr lang="zh-CN" sz="1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研究背景，理论文献，研究方法设计，数据收集与分析，研究归纳与总结，存在问题，致谢，参考文献，</a:t>
                      </a:r>
                      <a:r>
                        <a:rPr lang="zh-CN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附录符合</a:t>
                      </a: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引用</a:t>
                      </a:r>
                      <a:r>
                        <a:rPr lang="zh-CN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规范</a:t>
                      </a: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。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kern="1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zh-CN" sz="1600" b="1" i="0" kern="1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</a:tr>
              <a:tr h="731552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条理逻辑</a:t>
                      </a:r>
                      <a:endParaRPr lang="zh-CN" sz="1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语言表述准确，文理通顺；层次清晰，论据充足，论述深刻，论证严谨。</a:t>
                      </a: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kern="1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zh-CN" sz="1600" b="1" i="0" kern="1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</a:tr>
              <a:tr h="761582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研究设计</a:t>
                      </a:r>
                      <a:r>
                        <a:rPr lang="zh-CN" sz="14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endParaRPr lang="en-US" altLang="zh-CN" sz="1400" b="1" kern="10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方法</a:t>
                      </a:r>
                      <a:r>
                        <a:rPr lang="zh-CN" sz="1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与过程</a:t>
                      </a:r>
                      <a:endParaRPr lang="zh-CN" sz="1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对研究的课题，是否运用了适切的研究方法，尤其注重问卷、访谈、建模等设计的合理性，注重研究方法在过程中的运用。</a:t>
                      </a: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kern="1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zh-CN" sz="1600" b="1" i="0" kern="1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</a:tr>
              <a:tr h="657494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个人</a:t>
                      </a:r>
                      <a:r>
                        <a:rPr lang="zh-CN" sz="1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观点</a:t>
                      </a:r>
                      <a:endParaRPr lang="zh-CN" sz="1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能通过研究，得出个人合理科学的观点，尤其推崇有独到性的见解。</a:t>
                      </a: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kern="1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zh-CN" sz="1600" b="1" i="0" kern="1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</a:tr>
              <a:tr h="760717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选题</a:t>
                      </a:r>
                      <a:r>
                        <a:rPr lang="zh-CN" sz="1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价值</a:t>
                      </a:r>
                      <a:endParaRPr lang="zh-CN" sz="1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能紧密联系生活，推崇学生进行实验室实验，对自己关注的社会问题进行调研，对文学作品的品读等，选题领域不限。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kern="1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zh-CN" sz="1600" b="1" i="0" kern="1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</a:tr>
              <a:tr h="487701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创新</a:t>
                      </a:r>
                      <a:r>
                        <a:rPr lang="zh-CN" sz="1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突破</a:t>
                      </a:r>
                      <a:endParaRPr lang="zh-CN" sz="1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选题新颖，有研究或使用价值，有普遍推广性</a:t>
                      </a: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kern="1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sz="1600" b="1" i="0" kern="1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84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096745"/>
              </p:ext>
            </p:extLst>
          </p:nvPr>
        </p:nvGraphicFramePr>
        <p:xfrm>
          <a:off x="1536221" y="1192796"/>
          <a:ext cx="9248500" cy="55927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88000"/>
                <a:gridCol w="3660500"/>
              </a:tblGrid>
              <a:tr h="35297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论题</a:t>
                      </a:r>
                      <a:endParaRPr lang="zh-CN" altLang="en-US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研究方法及研究成果</a:t>
                      </a:r>
                      <a:endParaRPr lang="zh-CN" altLang="en-US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zh-CN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17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世纪至</a:t>
                      </a:r>
                      <a:r>
                        <a:rPr lang="en-US" altLang="zh-CN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19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世纪中英政治及社会发展对比研究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C00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文献研究     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zh-CN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Delphi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实现成绩表自动排序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FF0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程序开发</a:t>
                      </a:r>
                      <a:r>
                        <a:rPr lang="zh-CN" altLang="en-US" sz="1600" b="1" baseline="0" dirty="0" smtClean="0">
                          <a:solidFill>
                            <a:srgbClr val="FF0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    </a:t>
                      </a:r>
                      <a:r>
                        <a:rPr lang="zh-CN" altLang="en-US" sz="1600" b="1" baseline="0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altLang="zh-CN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SES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阅客平台的规划与设计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调查法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 </a:t>
                      </a:r>
                      <a:r>
                        <a:rPr lang="zh-CN" altLang="en-US" sz="1600" b="1" dirty="0" smtClean="0">
                          <a:solidFill>
                            <a:srgbClr val="FF0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产品设计      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奥运会奖牌数预测模型的初步探讨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FF0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数学建模     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对我校初中生文言文学习情况调查及提升兴趣方法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调查法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      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关于上海市实验学校小管家制度的调查研究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调查法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       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关于我校初中部“四季”活动对学生影响的调查研究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调查法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      研究报告</a:t>
                      </a: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空气伞初探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FF0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产品设计</a:t>
                      </a:r>
                      <a:r>
                        <a:rPr lang="zh-CN" altLang="en-US" sz="1600" b="1" baseline="0" dirty="0" smtClean="0">
                          <a:solidFill>
                            <a:srgbClr val="FF0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</a:t>
                      </a:r>
                      <a:r>
                        <a:rPr lang="zh-CN" altLang="en-US" sz="1600" b="1" baseline="0" dirty="0" smtClean="0">
                          <a:solidFill>
                            <a:srgbClr val="00B0F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实验法</a:t>
                      </a:r>
                      <a:r>
                        <a:rPr lang="zh-CN" altLang="en-US" sz="1600" b="1" baseline="0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   产品报告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绿叶植物对室内空气的净化作用研究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kern="1200" baseline="0" dirty="0" smtClean="0">
                          <a:solidFill>
                            <a:srgbClr val="00B0F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实验法         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5202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上海市实验学校体育类社团发展模式初探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问卷调查法   </a:t>
                      </a:r>
                      <a:r>
                        <a:rPr lang="zh-CN" altLang="en-US" sz="1600" b="1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访</a:t>
                      </a: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谈法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社团报名系统的设计与实现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FF0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程序开发     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1609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数字化博物馆文化资源的探究与开发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调查法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       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我校中学部午休时间学生活动分布研究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调查法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       调查报告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3159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学生隔夜菜的食用情况分析与建议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调查法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</a:t>
                      </a:r>
                      <a:r>
                        <a:rPr lang="zh-CN" altLang="en-US" sz="1600" b="1" dirty="0" smtClean="0">
                          <a:solidFill>
                            <a:srgbClr val="00B0F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实验法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  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学校室内空气及学生日常接触物品细菌污染情况调查研究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调查法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 </a:t>
                      </a:r>
                      <a:r>
                        <a:rPr lang="zh-CN" altLang="en-US" sz="1600" b="1" kern="1200" baseline="0" dirty="0" smtClean="0">
                          <a:solidFill>
                            <a:srgbClr val="00B0F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实验法      </a:t>
                      </a:r>
                      <a:r>
                        <a:rPr lang="zh-CN" altLang="en-US" sz="1600" b="1" baseline="0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在线教育平台对中学生影响的研究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调查法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  调查报告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536221" y="823464"/>
            <a:ext cx="179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2017</a:t>
            </a:r>
            <a:r>
              <a:rPr lang="zh-CN" altLang="en-US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届优秀论文</a:t>
            </a:r>
            <a:endParaRPr lang="zh-CN" altLang="en-US" b="1" dirty="0">
              <a:solidFill>
                <a:srgbClr val="FF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64540" y="54429"/>
            <a:ext cx="6687914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八、历年选题、研究方法及成果形式</a:t>
            </a:r>
          </a:p>
        </p:txBody>
      </p:sp>
    </p:spTree>
    <p:extLst>
      <p:ext uri="{BB962C8B-B14F-4D97-AF65-F5344CB8AC3E}">
        <p14:creationId xmlns:p14="http://schemas.microsoft.com/office/powerpoint/2010/main" val="318533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283690"/>
              </p:ext>
            </p:extLst>
          </p:nvPr>
        </p:nvGraphicFramePr>
        <p:xfrm>
          <a:off x="1590651" y="833568"/>
          <a:ext cx="9248500" cy="5905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88000"/>
                <a:gridCol w="3660500"/>
              </a:tblGrid>
              <a:tr h="355813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altLang="en-US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论题</a:t>
                      </a:r>
                      <a:endParaRPr lang="zh-CN" altLang="en-US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zh-CN" altLang="en-US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研究方法及研究成果</a:t>
                      </a:r>
                      <a:endParaRPr lang="zh-CN" altLang="en-US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“快速检测法”探究温度对食物变质的影响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00B0F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实验法   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中国古代文化名人地域分布的变化趋势研究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C00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文献研究法 </a:t>
                      </a:r>
                      <a:r>
                        <a:rPr lang="zh-CN" altLang="en-US" sz="1600" b="1" baseline="0" dirty="0" smtClean="0">
                          <a:solidFill>
                            <a:srgbClr val="C00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</a:t>
                      </a:r>
                      <a:r>
                        <a:rPr lang="zh-CN" altLang="en-US" sz="1600" b="1" baseline="0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中学生对人工智能的认知调查及教学对策研究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问卷调查法  访谈法   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调查报告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太阳能漂浮立方体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FF0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产品设计   </a:t>
                      </a:r>
                      <a:r>
                        <a:rPr lang="zh-CN" altLang="en-US" sz="1600" b="1" baseline="0" dirty="0" smtClean="0">
                          <a:solidFill>
                            <a:srgbClr val="FF0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</a:t>
                      </a:r>
                      <a:r>
                        <a:rPr lang="zh-CN" altLang="en-US" sz="1600" b="1" baseline="0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产品报告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我校初中生学习效能感现状特点及其影响因素研究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调查法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调查报告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瞄准肿瘤发生与转移的“种子”：探究肿瘤干细胞的调控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00B0F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实验法  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altLang="zh-CN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Python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实现中三验收自动分班及成绩排序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FF0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程序开发   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红色与白色果皮水稻种子的休眠及耐土壤腐蚀研究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00B0F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实验法   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关于我校初中年级主学科课堂板书需求对比调查研究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调查法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上海市实验学校相声社发展新模式研究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调查法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学校公共空间吸引力调查与改良对策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调查法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altLang="zh-CN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3D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打印技术在初中物理光学实验中的创新应用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00B0F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实验法   </a:t>
                      </a: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调查法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研究报告  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上海地铁站盲道现状调查研究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调查法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调查报告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31594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上海实验学校中三拓展课选课现状研究和智能排课系统初探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调查法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</a:t>
                      </a:r>
                      <a:r>
                        <a:rPr lang="zh-CN" altLang="en-US" sz="1600" b="1" dirty="0" smtClean="0">
                          <a:solidFill>
                            <a:srgbClr val="FF0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程序开发  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研究报告  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家庭饮用水的选择和饮用方法的研究分析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solidFill>
                            <a:srgbClr val="00B0F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实验法  </a:t>
                      </a: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调查法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关于我校校内钢琴课程优化方案的研究和探讨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kern="1200" dirty="0" smtClean="0">
                          <a:solidFill>
                            <a:srgbClr val="FFC000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问卷调查法 访谈法    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调查报告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  <a:tr h="326162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钓鱼城</a:t>
                      </a:r>
                      <a:r>
                        <a:rPr lang="en-US" altLang="zh-CN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36</a:t>
                      </a:r>
                      <a:r>
                        <a:rPr lang="zh-CN" altLang="en-US" sz="1600" b="1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年抗蒙不败的原因浅析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zh-CN" altLang="en-US" sz="1600" b="1" dirty="0" smtClean="0">
                          <a:solidFill>
                            <a:schemeClr val="accent6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文献研究法</a:t>
                      </a:r>
                      <a:r>
                        <a:rPr lang="zh-CN" altLang="en-US" sz="1600" b="1" baseline="0" dirty="0" smtClean="0">
                          <a:solidFill>
                            <a:schemeClr val="accent6"/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   </a:t>
                      </a:r>
                      <a:r>
                        <a:rPr lang="zh-CN" altLang="en-US" sz="1600" b="1" baseline="0" dirty="0" smtClean="0"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研究报告</a:t>
                      </a:r>
                      <a:endParaRPr lang="zh-CN" altLang="en-US" sz="1600" b="1" dirty="0"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590651" y="366264"/>
            <a:ext cx="179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2018</a:t>
            </a:r>
            <a:r>
              <a:rPr lang="zh-CN" altLang="en-US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届优秀论文</a:t>
            </a:r>
            <a:endParaRPr lang="zh-CN" altLang="en-US" b="1" dirty="0">
              <a:solidFill>
                <a:srgbClr val="FF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63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05815" y="2883386"/>
            <a:ext cx="81868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祝大家研究顺利！成果丰硕！</a:t>
            </a:r>
          </a:p>
        </p:txBody>
      </p:sp>
    </p:spTree>
    <p:extLst>
      <p:ext uri="{BB962C8B-B14F-4D97-AF65-F5344CB8AC3E}">
        <p14:creationId xmlns:p14="http://schemas.microsoft.com/office/powerpoint/2010/main" val="99888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518073" y="1029474"/>
            <a:ext cx="3164537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科学研究的过程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39657" y="2011208"/>
            <a:ext cx="10023139" cy="988536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  <a:prstDash val="lgDash"/>
          </a:ln>
        </p:spPr>
        <p:txBody>
          <a:bodyPr/>
          <a:lstStyle/>
          <a:p>
            <a:pPr indent="-182880">
              <a:spcBef>
                <a:spcPts val="1200"/>
              </a:spcBef>
              <a:buClr>
                <a:schemeClr val="accent1"/>
              </a:buClr>
              <a:buFont typeface="Georgia" panose="02040502050405020303" pitchFamily="18" charset="0"/>
              <a:buNone/>
            </a:pPr>
            <a:r>
              <a:rPr lang="zh-CN" altLang="en-US" sz="24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    一个对</a:t>
            </a:r>
            <a:r>
              <a:rPr lang="zh-CN" altLang="en-US" sz="2400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现象</a:t>
            </a:r>
            <a:r>
              <a:rPr lang="zh-CN" altLang="en-US" sz="2400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或问题</a:t>
            </a:r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经过</a:t>
            </a:r>
            <a:r>
              <a:rPr lang="zh-CN" altLang="en-US" sz="2400" u="sng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调查、验证、讨论及思维</a:t>
            </a:r>
            <a:r>
              <a:rPr lang="en-US" altLang="zh-CN" sz="2400" dirty="0">
                <a:latin typeface="隶书" panose="02010509060101010101" pitchFamily="49" charset="-122"/>
                <a:ea typeface="隶书" panose="02010509060101010101" pitchFamily="49" charset="-122"/>
              </a:rPr>
              <a:t>,</a:t>
            </a:r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然后进行</a:t>
            </a:r>
            <a:r>
              <a:rPr lang="zh-CN" altLang="en-US" sz="2400" u="sng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推论、分析和综合</a:t>
            </a:r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，来</a:t>
            </a:r>
            <a:r>
              <a:rPr lang="zh-CN" altLang="en-US" sz="2400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获得客观事实</a:t>
            </a:r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的</a:t>
            </a:r>
            <a:r>
              <a:rPr lang="zh-CN" altLang="en-US" sz="24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过程</a:t>
            </a:r>
            <a:r>
              <a:rPr lang="zh-CN" altLang="en-US" sz="2400" b="1" dirty="0" smtClean="0">
                <a:latin typeface="隶书" panose="02010509060101010101" pitchFamily="49" charset="-122"/>
                <a:ea typeface="隶书" panose="02010509060101010101" pitchFamily="49" charset="-122"/>
              </a:rPr>
              <a:t>。</a:t>
            </a:r>
            <a:endParaRPr lang="en-US" altLang="zh-CN" sz="2400" i="1" dirty="0" smtClean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indent="-182880">
              <a:spcBef>
                <a:spcPts val="1200"/>
              </a:spcBef>
              <a:buClr>
                <a:schemeClr val="accent1"/>
              </a:buClr>
              <a:buFont typeface="Georgia" panose="02040502050405020303" pitchFamily="18" charset="0"/>
              <a:buNone/>
            </a:pPr>
            <a:endParaRPr lang="en-US" altLang="zh-CN" sz="2400" i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indent="-182880">
              <a:spcBef>
                <a:spcPts val="1200"/>
              </a:spcBef>
              <a:buClr>
                <a:schemeClr val="accent1"/>
              </a:buClr>
              <a:buFont typeface="Georgia" panose="02040502050405020303" pitchFamily="18" charset="0"/>
              <a:buNone/>
            </a:pPr>
            <a:endParaRPr lang="en-US" altLang="zh-CN" sz="2400" i="1" dirty="0" smtClean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indent="-182880">
              <a:spcBef>
                <a:spcPts val="1200"/>
              </a:spcBef>
              <a:buClr>
                <a:schemeClr val="accent1"/>
              </a:buClr>
              <a:buFont typeface="Georgia" panose="02040502050405020303" pitchFamily="18" charset="0"/>
              <a:buNone/>
            </a:pPr>
            <a:endParaRPr lang="en-US" altLang="zh-CN" sz="2400" i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740364" y="3585262"/>
            <a:ext cx="1851949" cy="7176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发现研究问题</a:t>
            </a:r>
            <a:endParaRPr lang="zh-CN" altLang="en-US" sz="20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752429" y="3585260"/>
            <a:ext cx="2336158" cy="717631"/>
            <a:chOff x="5079356" y="4213180"/>
            <a:chExt cx="2336158" cy="717631"/>
          </a:xfrm>
        </p:grpSpPr>
        <p:sp>
          <p:nvSpPr>
            <p:cNvPr id="7" name="圆角矩形 6"/>
            <p:cNvSpPr/>
            <p:nvPr/>
          </p:nvSpPr>
          <p:spPr>
            <a:xfrm>
              <a:off x="5563565" y="4213180"/>
              <a:ext cx="1851949" cy="71763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latin typeface="隶书" panose="02010509060101010101" pitchFamily="49" charset="-122"/>
                  <a:ea typeface="隶书" panose="02010509060101010101" pitchFamily="49" charset="-122"/>
                </a:rPr>
                <a:t>研究设计阶段</a:t>
              </a:r>
            </a:p>
          </p:txBody>
        </p:sp>
        <p:sp>
          <p:nvSpPr>
            <p:cNvPr id="3" name="右箭头 2"/>
            <p:cNvSpPr/>
            <p:nvPr/>
          </p:nvSpPr>
          <p:spPr>
            <a:xfrm>
              <a:off x="5079356" y="4427311"/>
              <a:ext cx="324092" cy="2893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58348" y="3585260"/>
            <a:ext cx="2326513" cy="717631"/>
            <a:chOff x="7585275" y="4213180"/>
            <a:chExt cx="2326513" cy="717631"/>
          </a:xfrm>
        </p:grpSpPr>
        <p:sp>
          <p:nvSpPr>
            <p:cNvPr id="9" name="圆角矩形 8"/>
            <p:cNvSpPr/>
            <p:nvPr/>
          </p:nvSpPr>
          <p:spPr>
            <a:xfrm>
              <a:off x="8059839" y="4213180"/>
              <a:ext cx="1851949" cy="71763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latin typeface="隶书" panose="02010509060101010101" pitchFamily="49" charset="-122"/>
                  <a:ea typeface="隶书" panose="02010509060101010101" pitchFamily="49" charset="-122"/>
                </a:rPr>
                <a:t>研究实施</a:t>
              </a:r>
              <a:r>
                <a:rPr lang="zh-CN" altLang="en-US" sz="2000" dirty="0" smtClean="0">
                  <a:latin typeface="隶书" panose="02010509060101010101" pitchFamily="49" charset="-122"/>
                  <a:ea typeface="隶书" panose="02010509060101010101" pitchFamily="49" charset="-122"/>
                </a:rPr>
                <a:t>阶段</a:t>
              </a:r>
              <a:endParaRPr lang="zh-CN" altLang="en-US" sz="2000" dirty="0"/>
            </a:p>
          </p:txBody>
        </p:sp>
        <p:sp>
          <p:nvSpPr>
            <p:cNvPr id="13" name="右箭头 12"/>
            <p:cNvSpPr/>
            <p:nvPr/>
          </p:nvSpPr>
          <p:spPr>
            <a:xfrm>
              <a:off x="7585275" y="4427311"/>
              <a:ext cx="324092" cy="2893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656465" y="4326437"/>
            <a:ext cx="2396764" cy="1379538"/>
            <a:chOff x="6983392" y="4954357"/>
            <a:chExt cx="2396764" cy="1379538"/>
          </a:xfrm>
        </p:grpSpPr>
        <p:sp>
          <p:nvSpPr>
            <p:cNvPr id="11" name="圆角矩形 10"/>
            <p:cNvSpPr/>
            <p:nvPr/>
          </p:nvSpPr>
          <p:spPr>
            <a:xfrm>
              <a:off x="6983392" y="5616264"/>
              <a:ext cx="1851949" cy="71763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 smtClean="0">
                  <a:latin typeface="隶书" panose="02010509060101010101" pitchFamily="49" charset="-122"/>
                  <a:ea typeface="隶书" panose="02010509060101010101" pitchFamily="49" charset="-122"/>
                </a:rPr>
                <a:t>整理</a:t>
              </a:r>
              <a:r>
                <a:rPr lang="zh-CN" altLang="en-US" sz="2000" dirty="0">
                  <a:latin typeface="隶书" panose="02010509060101010101" pitchFamily="49" charset="-122"/>
                  <a:ea typeface="隶书" panose="02010509060101010101" pitchFamily="49" charset="-122"/>
                </a:rPr>
                <a:t>分析阶段</a:t>
              </a:r>
            </a:p>
          </p:txBody>
        </p:sp>
        <p:sp>
          <p:nvSpPr>
            <p:cNvPr id="14" name="右箭头 13"/>
            <p:cNvSpPr/>
            <p:nvPr/>
          </p:nvSpPr>
          <p:spPr>
            <a:xfrm rot="7562779">
              <a:off x="8837638" y="5207507"/>
              <a:ext cx="795668" cy="2893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666338" y="4988344"/>
            <a:ext cx="2583084" cy="717631"/>
            <a:chOff x="3993265" y="5616264"/>
            <a:chExt cx="2583084" cy="717631"/>
          </a:xfrm>
        </p:grpSpPr>
        <p:sp>
          <p:nvSpPr>
            <p:cNvPr id="12" name="圆角矩形 11"/>
            <p:cNvSpPr/>
            <p:nvPr/>
          </p:nvSpPr>
          <p:spPr>
            <a:xfrm>
              <a:off x="3993265" y="5616264"/>
              <a:ext cx="1851949" cy="71763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 smtClean="0">
                  <a:latin typeface="隶书" panose="02010509060101010101" pitchFamily="49" charset="-122"/>
                  <a:ea typeface="隶书" panose="02010509060101010101" pitchFamily="49" charset="-122"/>
                </a:rPr>
                <a:t>得出结果阶段</a:t>
              </a:r>
              <a:endParaRPr lang="zh-CN" altLang="en-US" sz="2000" dirty="0"/>
            </a:p>
          </p:txBody>
        </p:sp>
        <p:sp>
          <p:nvSpPr>
            <p:cNvPr id="15" name="右箭头 14"/>
            <p:cNvSpPr/>
            <p:nvPr/>
          </p:nvSpPr>
          <p:spPr>
            <a:xfrm rot="10968901">
              <a:off x="6252257" y="5830394"/>
              <a:ext cx="324092" cy="2893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257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660044" y="839743"/>
            <a:ext cx="5217738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二、研究什么？（研究问题）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椭圆形标注 9"/>
          <p:cNvSpPr/>
          <p:nvPr/>
        </p:nvSpPr>
        <p:spPr>
          <a:xfrm>
            <a:off x="5419395" y="3501826"/>
            <a:ext cx="4013972" cy="1353261"/>
          </a:xfrm>
          <a:prstGeom prst="wedgeEllipseCallout">
            <a:avLst>
              <a:gd name="adj1" fmla="val -58319"/>
              <a:gd name="adj2" fmla="val 54802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/>
              <a:t>研究问题从何而来？</a:t>
            </a:r>
            <a:endParaRPr lang="zh-CN" altLang="en-US" sz="2400" b="1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77" y="2891088"/>
            <a:ext cx="2425137" cy="323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1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295720" y="1243806"/>
            <a:ext cx="4191305" cy="148838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zh-CN" b="1" dirty="0" smtClean="0">
                <a:solidFill>
                  <a:schemeClr val="tx1"/>
                </a:solidFill>
                <a:ea typeface="楷体_GB2312" pitchFamily="49" charset="-122"/>
              </a:rPr>
              <a:t>课程表课程设置满意度调查</a:t>
            </a:r>
          </a:p>
          <a:p>
            <a:pPr>
              <a:lnSpc>
                <a:spcPct val="114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zh-CN" b="1" dirty="0" smtClean="0">
                <a:solidFill>
                  <a:schemeClr val="tx1"/>
                </a:solidFill>
                <a:ea typeface="楷体_GB2312" pitchFamily="49" charset="-122"/>
              </a:rPr>
              <a:t>初中生幸福感影响因素</a:t>
            </a:r>
            <a:r>
              <a:rPr lang="zh-CN" altLang="en-US" b="1" dirty="0" smtClean="0">
                <a:solidFill>
                  <a:schemeClr val="tx1"/>
                </a:solidFill>
                <a:ea typeface="楷体_GB2312" pitchFamily="49" charset="-122"/>
              </a:rPr>
              <a:t>调查</a:t>
            </a:r>
            <a:endParaRPr lang="en-US" altLang="zh-CN" b="1" dirty="0" smtClean="0">
              <a:solidFill>
                <a:schemeClr val="tx1"/>
              </a:solidFill>
              <a:ea typeface="楷体_GB2312" pitchFamily="49" charset="-122"/>
            </a:endParaRPr>
          </a:p>
          <a:p>
            <a:pPr>
              <a:lnSpc>
                <a:spcPct val="114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b="1" dirty="0" smtClean="0">
                <a:solidFill>
                  <a:schemeClr val="tx1"/>
                </a:solidFill>
                <a:ea typeface="楷体_GB2312" pitchFamily="49" charset="-122"/>
              </a:rPr>
              <a:t>适宜学生阅读的</a:t>
            </a:r>
            <a:r>
              <a:rPr lang="en-US" altLang="zh-CN" b="1" dirty="0" smtClean="0">
                <a:solidFill>
                  <a:schemeClr val="tx1"/>
                </a:solidFill>
                <a:ea typeface="楷体_GB2312" pitchFamily="49" charset="-122"/>
              </a:rPr>
              <a:t>PPT</a:t>
            </a:r>
            <a:r>
              <a:rPr lang="zh-CN" altLang="en-US" b="1" dirty="0" smtClean="0">
                <a:solidFill>
                  <a:schemeClr val="tx1"/>
                </a:solidFill>
                <a:ea typeface="楷体_GB2312" pitchFamily="49" charset="-122"/>
              </a:rPr>
              <a:t>字号的调查</a:t>
            </a:r>
            <a:endParaRPr lang="en-US" altLang="zh-CN" b="1" dirty="0" smtClean="0">
              <a:solidFill>
                <a:schemeClr val="tx1"/>
              </a:solidFill>
              <a:ea typeface="楷体_GB2312" pitchFamily="49" charset="-12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1697" y="4310213"/>
            <a:ext cx="5400607" cy="14221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defPPr>
              <a:defRPr lang="zh-CN"/>
            </a:defPPr>
            <a:lvl1pPr marL="182880" indent="-18288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p"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ea typeface="楷体_GB2312" pitchFamily="49" charset="-122"/>
              </a:defRPr>
            </a:lvl1pPr>
            <a:lvl2pPr marL="6858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pPr>
              <a:lnSpc>
                <a:spcPct val="114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tx1"/>
                </a:solidFill>
              </a:rPr>
              <a:t>“实验”一词在校名中冠名的由来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tx1"/>
                </a:solidFill>
              </a:rPr>
              <a:t>中国人姓名文化的研究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tx1"/>
                </a:solidFill>
              </a:rPr>
              <a:t>中国古代文化名人地域分布的变化趋势研究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609352" y="771887"/>
            <a:ext cx="2890486" cy="3304223"/>
            <a:chOff x="578734" y="2581153"/>
            <a:chExt cx="3011128" cy="348683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" t="1552"/>
            <a:stretch/>
          </p:blipFill>
          <p:spPr>
            <a:xfrm>
              <a:off x="578734" y="2581153"/>
              <a:ext cx="3011128" cy="34868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文本框 6"/>
            <p:cNvSpPr txBox="1"/>
            <p:nvPr/>
          </p:nvSpPr>
          <p:spPr>
            <a:xfrm>
              <a:off x="865933" y="3079153"/>
              <a:ext cx="2436731" cy="552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accent2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举些例子吧！</a:t>
              </a:r>
              <a:endParaRPr lang="zh-CN" altLang="en-US" sz="28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295720" y="3119593"/>
            <a:ext cx="5202454" cy="14568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defPPr>
              <a:defRPr lang="zh-CN"/>
            </a:defPPr>
            <a:lvl1pPr marL="182880" indent="-182880">
              <a:lnSpc>
                <a:spcPct val="9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p"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ea typeface="楷体_GB2312" pitchFamily="49" charset="-122"/>
              </a:defRPr>
            </a:lvl1pPr>
            <a:lvl2pPr marL="6858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pPr>
              <a:lnSpc>
                <a:spcPct val="114000"/>
              </a:lnSpc>
              <a:buFont typeface="Wingdings" panose="05000000000000000000" pitchFamily="2" charset="2"/>
              <a:buChar char="u"/>
            </a:pPr>
            <a:r>
              <a:rPr lang="zh-CN" altLang="en-US" dirty="0" smtClean="0">
                <a:solidFill>
                  <a:schemeClr val="tx1"/>
                </a:solidFill>
              </a:rPr>
              <a:t>自制</a:t>
            </a:r>
            <a:r>
              <a:rPr lang="zh-CN" altLang="en-US" dirty="0">
                <a:solidFill>
                  <a:schemeClr val="tx1"/>
                </a:solidFill>
              </a:rPr>
              <a:t>保鲜剂对瓶插康乃馨切花的保鲜研究</a:t>
            </a:r>
            <a:endParaRPr lang="en-US" altLang="zh-CN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/>
                </a:solidFill>
              </a:rPr>
              <a:t>改善植物养护所施化肥的影响</a:t>
            </a:r>
            <a:endParaRPr lang="en-US" altLang="zh-CN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/>
                </a:solidFill>
              </a:rPr>
              <a:t>绿萝对室内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PM2.5</a:t>
            </a:r>
            <a:r>
              <a:rPr lang="zh-CN" altLang="en-US" dirty="0">
                <a:solidFill>
                  <a:schemeClr val="tx1"/>
                </a:solidFill>
              </a:rPr>
              <a:t>改善的影响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6295721" y="4963821"/>
            <a:ext cx="5491467" cy="15369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defPPr>
              <a:defRPr lang="zh-CN"/>
            </a:defPPr>
            <a:lvl1pPr marL="182880" indent="-182880">
              <a:lnSpc>
                <a:spcPct val="114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u"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ea typeface="楷体_GB2312" pitchFamily="49" charset="-122"/>
              </a:defRPr>
            </a:lvl1pPr>
            <a:lvl2pPr marL="6858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18288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</a:rPr>
              <a:t>广播操进退场最佳线路的设计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tx1"/>
                </a:solidFill>
              </a:rPr>
              <a:t>E-card—</a:t>
            </a:r>
            <a:r>
              <a:rPr lang="zh-CN" altLang="en-US" dirty="0">
                <a:solidFill>
                  <a:schemeClr val="tx1"/>
                </a:solidFill>
              </a:rPr>
              <a:t>英语单词卡自动生成与学习测试程序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</a:rPr>
              <a:t>利用湿度传感器控制自动浇水</a:t>
            </a:r>
            <a:r>
              <a:rPr lang="zh-CN" altLang="en-US" dirty="0" smtClean="0">
                <a:solidFill>
                  <a:schemeClr val="tx1"/>
                </a:solidFill>
              </a:rPr>
              <a:t>装置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1"/>
            <a:ext cx="12192000" cy="54292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53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16567" y="133708"/>
            <a:ext cx="6580598" cy="3233928"/>
            <a:chOff x="1382785" y="770314"/>
            <a:chExt cx="6580598" cy="323392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785" y="770314"/>
              <a:ext cx="3121152" cy="3233928"/>
            </a:xfrm>
            <a:prstGeom prst="rect">
              <a:avLst/>
            </a:prstGeom>
          </p:spPr>
        </p:pic>
        <p:sp>
          <p:nvSpPr>
            <p:cNvPr id="2" name="圆角矩形 1"/>
            <p:cNvSpPr/>
            <p:nvPr/>
          </p:nvSpPr>
          <p:spPr>
            <a:xfrm>
              <a:off x="2539562" y="2500132"/>
              <a:ext cx="5423821" cy="1504110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答：</a:t>
              </a:r>
              <a:r>
                <a:rPr lang="zh-CN" altLang="en-US" sz="2000" b="1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问题来源于生活！</a:t>
              </a:r>
              <a:r>
                <a:rPr lang="zh-CN" altLang="en-US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只要留心观察，发散思考，就会发现可以研究的问题无处不在。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949430" y="4220253"/>
            <a:ext cx="6051097" cy="1754401"/>
            <a:chOff x="3949430" y="4220253"/>
            <a:chExt cx="6051097" cy="1754401"/>
          </a:xfrm>
        </p:grpSpPr>
        <p:sp>
          <p:nvSpPr>
            <p:cNvPr id="7" name="Rectangle 3"/>
            <p:cNvSpPr txBox="1">
              <a:spLocks noChangeArrowheads="1"/>
            </p:cNvSpPr>
            <p:nvPr/>
          </p:nvSpPr>
          <p:spPr>
            <a:xfrm>
              <a:off x="5835025" y="4220253"/>
              <a:ext cx="4165502" cy="175440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4000"/>
                </a:lnSpc>
                <a:buFont typeface="Symbol" pitchFamily="18" charset="2"/>
                <a:buNone/>
                <a:defRPr/>
              </a:pPr>
              <a:r>
                <a:rPr lang="zh-CN" altLang="en-US" b="1" dirty="0" smtClean="0">
                  <a:solidFill>
                    <a:schemeClr val="tx1"/>
                  </a:solidFill>
                  <a:ea typeface="楷体_GB2312" pitchFamily="49" charset="-122"/>
                </a:rPr>
                <a:t>研究问题</a:t>
              </a:r>
              <a:r>
                <a:rPr lang="zh-CN" altLang="en-US" b="1" dirty="0" smtClean="0">
                  <a:solidFill>
                    <a:srgbClr val="FF0000"/>
                  </a:solidFill>
                  <a:ea typeface="楷体_GB2312" pitchFamily="49" charset="-122"/>
                </a:rPr>
                <a:t>不要太大</a:t>
              </a:r>
              <a:r>
                <a:rPr lang="zh-CN" altLang="en-US" b="1" dirty="0" smtClean="0">
                  <a:solidFill>
                    <a:schemeClr val="tx1"/>
                  </a:solidFill>
                  <a:ea typeface="楷体_GB2312" pitchFamily="49" charset="-122"/>
                </a:rPr>
                <a:t>，越小越便于研究，便于操作，研究清楚透彻。</a:t>
              </a:r>
            </a:p>
            <a:p>
              <a:pPr marL="0" indent="0">
                <a:lnSpc>
                  <a:spcPct val="114000"/>
                </a:lnSpc>
                <a:buFont typeface="Symbol" pitchFamily="18" charset="2"/>
                <a:buNone/>
                <a:defRPr/>
              </a:pPr>
              <a:r>
                <a:rPr lang="zh-CN" altLang="en-US" b="1" dirty="0" smtClean="0">
                  <a:solidFill>
                    <a:schemeClr val="tx1"/>
                  </a:solidFill>
                  <a:ea typeface="楷体_GB2312" pitchFamily="49" charset="-122"/>
                </a:rPr>
                <a:t>选你最熟悉、最感兴趣、最有把握、拥有最多资料、资源的题目。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49430" y="4733285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切记！！！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13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480628" y="1176172"/>
            <a:ext cx="5304557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三</a:t>
            </a:r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、怎么研究？（研究方法）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流程图: 可选过程 4"/>
          <p:cNvSpPr/>
          <p:nvPr/>
        </p:nvSpPr>
        <p:spPr>
          <a:xfrm>
            <a:off x="3480628" y="2337043"/>
            <a:ext cx="4849792" cy="4207644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 smtClean="0">
                <a:solidFill>
                  <a:schemeClr val="accent6"/>
                </a:solidFill>
              </a:rPr>
              <a:t>文献研究法</a:t>
            </a:r>
            <a:endParaRPr lang="en-US" altLang="zh-CN" sz="2800" b="1" dirty="0" smtClean="0">
              <a:solidFill>
                <a:schemeClr val="accent6"/>
              </a:solidFill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 smtClean="0">
                <a:solidFill>
                  <a:schemeClr val="accent6"/>
                </a:solidFill>
              </a:rPr>
              <a:t>调查研究法</a:t>
            </a:r>
            <a:endParaRPr lang="en-US" altLang="zh-CN" sz="2800" b="1" dirty="0" smtClean="0">
              <a:solidFill>
                <a:schemeClr val="accent6"/>
              </a:solidFill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 smtClean="0">
                <a:solidFill>
                  <a:schemeClr val="accent6"/>
                </a:solidFill>
              </a:rPr>
              <a:t>观察研究法</a:t>
            </a:r>
            <a:endParaRPr lang="en-US" altLang="zh-CN" sz="2800" b="1" dirty="0" smtClean="0">
              <a:solidFill>
                <a:schemeClr val="accent6"/>
              </a:solidFill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 smtClean="0">
                <a:solidFill>
                  <a:schemeClr val="accent6"/>
                </a:solidFill>
              </a:rPr>
              <a:t>实验研究法</a:t>
            </a:r>
            <a:endParaRPr lang="en-US" altLang="zh-CN" sz="2800" b="1" dirty="0" smtClean="0">
              <a:solidFill>
                <a:schemeClr val="accent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accent6"/>
                </a:solidFill>
              </a:rPr>
              <a:t>…….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zh-CN" altLang="en-US" sz="2800" b="1" dirty="0">
              <a:solidFill>
                <a:schemeClr val="accent6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37" y="652802"/>
            <a:ext cx="1110407" cy="13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56758" y="797981"/>
            <a:ext cx="3164537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文献研究法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15555" y="1616144"/>
            <a:ext cx="7259810" cy="1589763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buFont typeface="Symbol" pitchFamily="18" charset="2"/>
              <a:buNone/>
              <a:defRPr/>
            </a:pP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     </a:t>
            </a:r>
            <a:r>
              <a:rPr lang="zh-CN" altLang="en-US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指根据一定的目的，通过</a:t>
            </a:r>
            <a:r>
              <a:rPr lang="zh-CN" altLang="en-US" b="1" dirty="0" smtClean="0">
                <a:solidFill>
                  <a:schemeClr val="accent6"/>
                </a:solidFill>
                <a:latin typeface="黑体" pitchFamily="49" charset="-122"/>
                <a:ea typeface="黑体" pitchFamily="49" charset="-122"/>
              </a:rPr>
              <a:t>查找、阅读、分析、整理</a:t>
            </a:r>
            <a:r>
              <a:rPr lang="zh-CN" altLang="en-US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有关文献资料来全面、正确分析研究问题的一种方法。</a:t>
            </a:r>
          </a:p>
        </p:txBody>
      </p:sp>
      <p:sp>
        <p:nvSpPr>
          <p:cNvPr id="5" name="矩形 4"/>
          <p:cNvSpPr/>
          <p:nvPr/>
        </p:nvSpPr>
        <p:spPr>
          <a:xfrm>
            <a:off x="7947950" y="3315703"/>
            <a:ext cx="4244050" cy="481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en-US" altLang="zh-CN" sz="20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88878" y="2923288"/>
            <a:ext cx="5242427" cy="120032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能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有关研究问题的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历史和现状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能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关于研究对象的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整体印象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，有助于观察和访问。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能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得到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现实资料的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比较资料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1194944" y="5037168"/>
            <a:ext cx="6085966" cy="1272192"/>
          </a:xfrm>
          <a:prstGeom prst="wedgeRoundRectCallout">
            <a:avLst>
              <a:gd name="adj1" fmla="val -10847"/>
              <a:gd name="adj2" fmla="val -88452"/>
              <a:gd name="adj3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切记</a:t>
            </a:r>
            <a:r>
              <a:rPr lang="zh-CN" altLang="en-US" b="1" dirty="0" smtClean="0">
                <a:solidFill>
                  <a:schemeClr val="accent6"/>
                </a:solidFill>
                <a:latin typeface="黑体" pitchFamily="49" charset="-122"/>
                <a:ea typeface="黑体" pitchFamily="49" charset="-122"/>
              </a:rPr>
              <a:t>！！！</a:t>
            </a:r>
            <a:endParaRPr lang="en-US" altLang="zh-CN" b="1" dirty="0" smtClean="0">
              <a:solidFill>
                <a:schemeClr val="accent6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运用文献研究法</a:t>
            </a:r>
            <a:r>
              <a:rPr lang="zh-CN" altLang="en-US" b="1" u="sng" dirty="0" smtClean="0">
                <a:solidFill>
                  <a:srgbClr val="7030A0"/>
                </a:solidFill>
                <a:latin typeface="黑体" pitchFamily="49" charset="-122"/>
                <a:ea typeface="黑体" pitchFamily="49" charset="-122"/>
              </a:rPr>
              <a:t>不是将现成的文献资料进行堆砌</a:t>
            </a:r>
            <a:r>
              <a:rPr lang="zh-CN" altLang="en-US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，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而是</a:t>
            </a:r>
            <a:r>
              <a:rPr lang="zh-CN" altLang="en-US" b="1" dirty="0" smtClean="0">
                <a:solidFill>
                  <a:srgbClr val="7030A0"/>
                </a:solidFill>
                <a:latin typeface="黑体" pitchFamily="49" charset="-122"/>
                <a:ea typeface="黑体" pitchFamily="49" charset="-122"/>
              </a:rPr>
              <a:t>分析研究、</a:t>
            </a:r>
            <a:r>
              <a:rPr lang="zh-CN" altLang="en-US" b="1" u="sng" dirty="0" smtClean="0">
                <a:solidFill>
                  <a:srgbClr val="7030A0"/>
                </a:solidFill>
                <a:latin typeface="黑体" pitchFamily="49" charset="-122"/>
                <a:ea typeface="黑体" pitchFamily="49" charset="-122"/>
              </a:rPr>
              <a:t>批判性地加以运用</a:t>
            </a:r>
            <a:r>
              <a:rPr lang="zh-CN" altLang="en-US" b="1" dirty="0" smtClean="0">
                <a:latin typeface="黑体" pitchFamily="49" charset="-122"/>
                <a:ea typeface="黑体" pitchFamily="49" charset="-122"/>
              </a:rPr>
              <a:t>，形成自己的观点。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7947950" y="2767309"/>
            <a:ext cx="3691000" cy="3357933"/>
            <a:chOff x="7947950" y="2767309"/>
            <a:chExt cx="3691000" cy="3357933"/>
          </a:xfrm>
        </p:grpSpPr>
        <p:grpSp>
          <p:nvGrpSpPr>
            <p:cNvPr id="11" name="组合 10"/>
            <p:cNvGrpSpPr/>
            <p:nvPr/>
          </p:nvGrpSpPr>
          <p:grpSpPr>
            <a:xfrm>
              <a:off x="7947950" y="2767309"/>
              <a:ext cx="3691000" cy="3357933"/>
              <a:chOff x="7674635" y="3219001"/>
              <a:chExt cx="3691000" cy="3357933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76"/>
              <a:stretch/>
            </p:blipFill>
            <p:spPr>
              <a:xfrm rot="21032501" flipH="1">
                <a:off x="9131696" y="3219001"/>
                <a:ext cx="1655934" cy="1512285"/>
              </a:xfrm>
              <a:prstGeom prst="rect">
                <a:avLst/>
              </a:prstGeom>
            </p:spPr>
          </p:pic>
          <p:sp>
            <p:nvSpPr>
              <p:cNvPr id="2" name="圆角矩形 1"/>
              <p:cNvSpPr/>
              <p:nvPr/>
            </p:nvSpPr>
            <p:spPr>
              <a:xfrm>
                <a:off x="7674635" y="4552268"/>
                <a:ext cx="3691000" cy="202466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Font typeface="Wingdings 3" panose="05040102010807070707" pitchFamily="18" charset="2"/>
                  <a:buNone/>
                  <a:defRPr/>
                </a:pPr>
                <a:r>
                  <a:rPr lang="zh-CN" altLang="en-US" sz="1600" dirty="0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一种：</a:t>
                </a:r>
                <a:r>
                  <a:rPr lang="zh-CN" altLang="en-US" sz="16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先</a:t>
                </a:r>
                <a:r>
                  <a:rPr lang="zh-CN" altLang="en-US" sz="1600" u="sng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提出自己的观点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，然后收集材料来</a:t>
                </a:r>
                <a:r>
                  <a:rPr lang="zh-CN" altLang="en-US" sz="1600" u="sng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证明自己的观点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Wingdings 3" panose="05040102010807070707" pitchFamily="18" charset="2"/>
                  <a:buNone/>
                  <a:defRPr/>
                </a:pPr>
                <a:r>
                  <a:rPr lang="zh-CN" altLang="en-US" sz="16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另一</a:t>
                </a:r>
                <a:r>
                  <a:rPr lang="zh-CN" altLang="en-US" sz="1600" dirty="0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种：</a:t>
                </a:r>
                <a:r>
                  <a:rPr lang="zh-CN" altLang="en-US" sz="1600" u="sng" dirty="0" smtClean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阅读</a:t>
                </a:r>
                <a:r>
                  <a:rPr lang="zh-CN" altLang="en-US" sz="1600" u="sng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别人的文章后，思考归纳产生自己的观点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，再用别人的观点证明自己的观点。</a:t>
                </a:r>
                <a:endPara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8367997" y="3205907"/>
              <a:ext cx="1107996" cy="36933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使用指南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45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框架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框架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TM03457475[[fn=框架]]</Template>
  <TotalTime>1593</TotalTime>
  <Words>2660</Words>
  <Application>Microsoft Office PowerPoint</Application>
  <PresentationFormat>宽屏</PresentationFormat>
  <Paragraphs>306</Paragraphs>
  <Slides>38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8" baseType="lpstr">
      <vt:lpstr>黑体</vt:lpstr>
      <vt:lpstr>华文仿宋</vt:lpstr>
      <vt:lpstr>华文楷体</vt:lpstr>
      <vt:lpstr>华文宋体</vt:lpstr>
      <vt:lpstr>华文新魏</vt:lpstr>
      <vt:lpstr>楷体_GB2312</vt:lpstr>
      <vt:lpstr>隶书</vt:lpstr>
      <vt:lpstr>宋体</vt:lpstr>
      <vt:lpstr>微软雅黑</vt:lpstr>
      <vt:lpstr>幼圆</vt:lpstr>
      <vt:lpstr>Arial</vt:lpstr>
      <vt:lpstr>Calibri</vt:lpstr>
      <vt:lpstr>Corbel</vt:lpstr>
      <vt:lpstr>Georgia</vt:lpstr>
      <vt:lpstr>Symbol</vt:lpstr>
      <vt:lpstr>Times New Roman</vt:lpstr>
      <vt:lpstr>Wingdings</vt:lpstr>
      <vt:lpstr>Wingdings 2</vt:lpstr>
      <vt:lpstr>Wingdings 3</vt:lpstr>
      <vt:lpstr>框架</vt:lpstr>
      <vt:lpstr>2019届中三小论文辅导  </vt:lpstr>
      <vt:lpstr>内容提要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2019届中三小论文辅导</dc:title>
  <dc:creator>魏春丽</dc:creator>
  <cp:lastModifiedBy>魏春丽</cp:lastModifiedBy>
  <cp:revision>136</cp:revision>
  <dcterms:created xsi:type="dcterms:W3CDTF">2018-10-11T01:47:20Z</dcterms:created>
  <dcterms:modified xsi:type="dcterms:W3CDTF">2018-10-16T07:20:00Z</dcterms:modified>
</cp:coreProperties>
</file>